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72" r:id="rId2"/>
    <p:sldId id="311" r:id="rId3"/>
    <p:sldId id="342" r:id="rId4"/>
    <p:sldId id="314" r:id="rId5"/>
    <p:sldId id="319" r:id="rId6"/>
    <p:sldId id="373" r:id="rId7"/>
    <p:sldId id="338" r:id="rId8"/>
    <p:sldId id="267" r:id="rId9"/>
    <p:sldId id="320" r:id="rId10"/>
    <p:sldId id="371" r:id="rId11"/>
    <p:sldId id="368" r:id="rId12"/>
    <p:sldId id="359" r:id="rId13"/>
    <p:sldId id="367" r:id="rId14"/>
    <p:sldId id="313" r:id="rId15"/>
    <p:sldId id="271" r:id="rId16"/>
    <p:sldId id="325" r:id="rId17"/>
    <p:sldId id="370" r:id="rId18"/>
    <p:sldId id="270" r:id="rId19"/>
    <p:sldId id="302" r:id="rId20"/>
    <p:sldId id="326" r:id="rId21"/>
    <p:sldId id="347" r:id="rId22"/>
    <p:sldId id="333" r:id="rId23"/>
    <p:sldId id="361" r:id="rId24"/>
    <p:sldId id="364" r:id="rId25"/>
    <p:sldId id="365" r:id="rId26"/>
    <p:sldId id="334" r:id="rId27"/>
    <p:sldId id="316" r:id="rId28"/>
    <p:sldId id="356" r:id="rId29"/>
    <p:sldId id="357" r:id="rId30"/>
    <p:sldId id="335" r:id="rId31"/>
    <p:sldId id="289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 baseline="300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 baseline="300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 baseline="300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 baseline="300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FFFF"/>
    <a:srgbClr val="FFCCFF"/>
    <a:srgbClr val="FFFFCC"/>
    <a:srgbClr val="990033"/>
    <a:srgbClr val="FF0000"/>
    <a:srgbClr val="0033CC"/>
    <a:srgbClr val="C2FDA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70" autoAdjust="0"/>
    <p:restoredTop sz="95444" autoAdjust="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vi-VN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endParaRPr lang="vi-VN"/>
          </a:p>
        </p:txBody>
      </p:sp>
      <p:sp>
        <p:nvSpPr>
          <p:cNvPr id="276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vi-VN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D3C1CE3D-9292-4653-BB0B-57F231731C06}" type="slidenum">
              <a:rPr lang="vi-VN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4DFAD2-DAD0-4879-A608-E76A5AA8D56D}" type="slidenum">
              <a:rPr lang="vi-VN"/>
              <a:pPr/>
              <a:t>9</a:t>
            </a:fld>
            <a:endParaRPr lang="vi-VN"/>
          </a:p>
        </p:txBody>
      </p:sp>
      <p:sp>
        <p:nvSpPr>
          <p:cNvPr id="83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/>
          </a:p>
          <a:p>
            <a:endParaRPr lang="en-US" sz="1000"/>
          </a:p>
          <a:p>
            <a:endParaRPr lang="en-US" sz="1000"/>
          </a:p>
          <a:p>
            <a:endParaRPr lang="en-US" sz="1000"/>
          </a:p>
          <a:p>
            <a:endParaRPr lang="en-US" sz="1000"/>
          </a:p>
          <a:p>
            <a:endParaRPr lang="en-US" sz="1000"/>
          </a:p>
          <a:p>
            <a:endParaRPr lang="en-US" sz="1000"/>
          </a:p>
          <a:p>
            <a:endParaRPr lang="en-US" sz="1000"/>
          </a:p>
          <a:p>
            <a:endParaRPr lang="en-US" sz="1000"/>
          </a:p>
          <a:p>
            <a:endParaRPr lang="en-US" sz="1000"/>
          </a:p>
          <a:p>
            <a:endParaRPr lang="en-US" sz="1000"/>
          </a:p>
          <a:p>
            <a:endParaRPr lang="en-US" sz="1000"/>
          </a:p>
          <a:p>
            <a:endParaRPr lang="en-US" sz="1000"/>
          </a:p>
          <a:p>
            <a:endParaRPr lang="en-US" sz="1000"/>
          </a:p>
          <a:p>
            <a:endParaRPr lang="en-US" sz="1000"/>
          </a:p>
          <a:p>
            <a:endParaRPr lang="en-US" sz="1000"/>
          </a:p>
          <a:p>
            <a:endParaRPr lang="en-US" sz="1000"/>
          </a:p>
          <a:p>
            <a:endParaRPr lang="en-US" sz="1000"/>
          </a:p>
          <a:p>
            <a:endParaRPr lang="en-US" sz="1000"/>
          </a:p>
          <a:p>
            <a:r>
              <a:rPr lang="en-US" sz="1000"/>
              <a:t>Copyright (c) 2004 Doan Van Hung, Khoa Lich Su – Dai hoc Quy Nhon</a:t>
            </a:r>
          </a:p>
          <a:p>
            <a:endParaRPr lang="en-US" sz="10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E6AF8-7080-47D2-9DB6-0070E62DB5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A55E6-14E2-47D7-84DD-E5CDC5D3BD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F3A5D-2AC0-41CF-BEF3-4C75BECD47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0CB276-5964-4E6F-B037-4A8E105FF8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72598CD-70E6-4917-93E6-5DD7EA9482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8585B4-9355-4664-8327-D358BAF65E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F2D7F-4031-48D8-9178-E39A29EA5D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3AB99-F21A-4EB0-9090-B91C3557B5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53921-8E57-4B7B-B77A-224A968A00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26A25-957F-4909-8B8D-1D144F8AB4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BD023-EFBF-4EE5-B8FD-405F4C7F72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8F5EC-DA12-4778-8561-6DC5BCF799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2D535-F1EF-4F03-B203-4628E91A5D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36423-2E54-4CFB-958F-B64114FF7E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BG032"/>
          <p:cNvPicPr>
            <a:picLocks noChangeAspect="1" noChangeArrowheads="1"/>
          </p:cNvPicPr>
          <p:nvPr/>
        </p:nvPicPr>
        <p:blipFill>
          <a:blip r:embed="rId17"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aseline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fld id="{E76EE829-1F1A-4D56-A227-63F2FC7BE06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sndAc>
      <p:stSnd>
        <p:snd r:embed="rId16" name="chimes.wav" builtIn="1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gadt\su\the%20ki%2018the%20ki%2018.MPG" TargetMode="Externa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gadt\su\le%20hoi%20quang%20trung.MPG" TargetMode="Externa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40.gif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41.gif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2.wav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2.wav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45.gif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wmf"/><Relationship Id="rId4" Type="http://schemas.openxmlformats.org/officeDocument/2006/relationships/image" Target="../media/image4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hyperlink" Target="http://images.google.com.vn/imgres?imgurl=http://www.quangnam.gov.vn/image/image_gallery%3Fimg_id%3D86004%26t%3D1252482216797&amp;imgrefurl=http://www.quangnam.gov.vn/web/home/20%3Bjsessionid%3D2C571664119E27EDC5FCD1B749AC0CB0%3Fp_p_id%3DEXT_ARTICLEVIEW%26p_p_lifecycle%3D0%26p_p_state%3Dnormal%26p_p_col_id%3Dcolumn-4%26p_p_col_pos%3D1%26p_p_col_count%3D3%26_EXT_ARTICLEVIEW_struts_action%3D%252Fext%252Farticleview%252Fview%26_EXT_ARTICLEVIEW_advancedSearch%3Dfalse%26_EXT_ARTICLEVIEW_andOperator%3Dtrue%26_EXT_ARTICLEVIEW_groupId%3D82601%26_EXT_ARTICLEVIEW_version%3D1.0%26_EXT_ARTICLEVIEW_status%3Dapproved%26_EXT_ARTICLEVIEW_articleId%3D86011%26_EXT_ARTICLEVIEW_i%3D3%26_EXT_ARTICLEVIEW_curValue%3D0%26_EXT_ARTICLEVIEW_redirect%3D%252Fweb%252Fhome%252F%2B%252F%253E%253Cimg%2Bsrc%253D&amp;usg=__MTYvD1FXHqd7J-EeRnTzmo6wXFA=&amp;h=817&amp;w=568&amp;sz=126&amp;hl=vi&amp;start=2&amp;um=1&amp;itbs=1&amp;tbnid=MnJui3AIShJn4M:&amp;tbnh=144&amp;tbnw=100&amp;prev=/images%3Fq%3DHOI%2BAN%26um%3D1%26hl%3Dvi%26sa%3DG%26ndsp%3D20%26tbs%3Disch:1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329320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Lịch</a:t>
            </a:r>
            <a:r>
              <a:rPr lang="en-US" sz="3200" b="1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sử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: 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28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28 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Nghĩa</a:t>
            </a:r>
            <a:r>
              <a:rPr lang="en-US" sz="3200" b="1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quân</a:t>
            </a:r>
            <a:r>
              <a:rPr lang="en-US" sz="3200" b="1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Tây</a:t>
            </a:r>
            <a:r>
              <a:rPr lang="en-US" sz="3200" b="1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Sơn</a:t>
            </a:r>
            <a:r>
              <a:rPr lang="en-US" sz="3200" b="1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tiến</a:t>
            </a:r>
            <a:r>
              <a:rPr lang="en-US" sz="3200" b="1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 </a:t>
            </a:r>
            <a:r>
              <a:rPr lang="en-US" sz="3200" b="1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ra</a:t>
            </a:r>
            <a:r>
              <a:rPr lang="en-US" sz="3200" b="1" baseline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baseline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Thăng</a:t>
            </a:r>
            <a:r>
              <a:rPr lang="en-US" sz="3200" b="1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Long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Thực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Phạm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Thúy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Hồng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sz="half" idx="2"/>
          </p:nvPr>
        </p:nvSpPr>
        <p:spPr>
          <a:xfrm>
            <a:off x="3810000" y="0"/>
            <a:ext cx="4876800" cy="6400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vi-VN" sz="2800"/>
          </a:p>
        </p:txBody>
      </p:sp>
      <p:pic>
        <p:nvPicPr>
          <p:cNvPr id="154627" name="Picture 2" descr="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0450" y="-152400"/>
            <a:ext cx="554355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5462588" y="5465763"/>
            <a:ext cx="311150" cy="292100"/>
          </a:xfrm>
          <a:prstGeom prst="star5">
            <a:avLst/>
          </a:prstGeom>
          <a:solidFill>
            <a:srgbClr val="FF0000"/>
          </a:solidFill>
          <a:ln w="9525" algn="ctr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vi-VN" baseline="0"/>
          </a:p>
        </p:txBody>
      </p:sp>
      <p:sp>
        <p:nvSpPr>
          <p:cNvPr id="154629" name="Rectangle 5"/>
          <p:cNvSpPr>
            <a:spLocks noChangeArrowheads="1"/>
          </p:cNvSpPr>
          <p:nvPr/>
        </p:nvSpPr>
        <p:spPr bwMode="auto">
          <a:xfrm>
            <a:off x="7404100" y="4071938"/>
            <a:ext cx="382588" cy="1746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vi-VN" baseline="0"/>
          </a:p>
        </p:txBody>
      </p:sp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7186613" y="3810000"/>
            <a:ext cx="15509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aseline="0">
                <a:solidFill>
                  <a:srgbClr val="000099"/>
                </a:solidFill>
              </a:rPr>
              <a:t>Quy Nhơn</a:t>
            </a:r>
            <a:endParaRPr lang="en-US" sz="1200" baseline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154631" name="Oval 7"/>
          <p:cNvSpPr>
            <a:spLocks noChangeArrowheads="1"/>
          </p:cNvSpPr>
          <p:nvPr/>
        </p:nvSpPr>
        <p:spPr bwMode="auto">
          <a:xfrm>
            <a:off x="7186613" y="4159250"/>
            <a:ext cx="85725" cy="88900"/>
          </a:xfrm>
          <a:prstGeom prst="ellipse">
            <a:avLst/>
          </a:prstGeom>
          <a:solidFill>
            <a:srgbClr val="CC3300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vi-VN" baseline="0"/>
          </a:p>
        </p:txBody>
      </p:sp>
      <p:sp>
        <p:nvSpPr>
          <p:cNvPr id="154632" name="Oval 8"/>
          <p:cNvSpPr>
            <a:spLocks noChangeArrowheads="1"/>
          </p:cNvSpPr>
          <p:nvPr/>
        </p:nvSpPr>
        <p:spPr bwMode="auto">
          <a:xfrm>
            <a:off x="5832475" y="5508625"/>
            <a:ext cx="85725" cy="88900"/>
          </a:xfrm>
          <a:prstGeom prst="ellipse">
            <a:avLst/>
          </a:prstGeom>
          <a:solidFill>
            <a:srgbClr val="CC3300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vi-VN" baseline="0"/>
          </a:p>
        </p:txBody>
      </p:sp>
      <p:sp>
        <p:nvSpPr>
          <p:cNvPr id="154633" name="Oval 9"/>
          <p:cNvSpPr>
            <a:spLocks noChangeArrowheads="1"/>
          </p:cNvSpPr>
          <p:nvPr/>
        </p:nvSpPr>
        <p:spPr bwMode="auto">
          <a:xfrm>
            <a:off x="3563938" y="4105275"/>
            <a:ext cx="142875" cy="130175"/>
          </a:xfrm>
          <a:prstGeom prst="ellipse">
            <a:avLst/>
          </a:prstGeom>
          <a:solidFill>
            <a:srgbClr val="CC3300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vi-VN" baseline="0"/>
          </a:p>
        </p:txBody>
      </p:sp>
      <p:sp>
        <p:nvSpPr>
          <p:cNvPr id="154636" name="Oval 16"/>
          <p:cNvSpPr>
            <a:spLocks noChangeArrowheads="1"/>
          </p:cNvSpPr>
          <p:nvPr/>
        </p:nvSpPr>
        <p:spPr bwMode="auto">
          <a:xfrm>
            <a:off x="5875338" y="3006725"/>
            <a:ext cx="344487" cy="80963"/>
          </a:xfrm>
          <a:prstGeom prst="ellipse">
            <a:avLst/>
          </a:prstGeom>
          <a:solidFill>
            <a:srgbClr val="CCD2D2"/>
          </a:solidFill>
          <a:ln w="9525" algn="ctr">
            <a:solidFill>
              <a:srgbClr val="CCD2D2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vi-VN" baseline="0"/>
          </a:p>
        </p:txBody>
      </p:sp>
      <p:sp>
        <p:nvSpPr>
          <p:cNvPr id="154638" name="Text Box 19"/>
          <p:cNvSpPr txBox="1">
            <a:spLocks noChangeArrowheads="1"/>
          </p:cNvSpPr>
          <p:nvPr/>
        </p:nvSpPr>
        <p:spPr bwMode="auto">
          <a:xfrm>
            <a:off x="4216400" y="1992313"/>
            <a:ext cx="1397000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aseline="0">
                <a:solidFill>
                  <a:srgbClr val="000099"/>
                </a:solidFill>
              </a:rPr>
              <a:t>Nghệ An</a:t>
            </a:r>
          </a:p>
          <a:p>
            <a:pPr>
              <a:spcBef>
                <a:spcPct val="50000"/>
              </a:spcBef>
            </a:pPr>
            <a:endParaRPr lang="en-US" sz="1200" b="1" baseline="0">
              <a:solidFill>
                <a:srgbClr val="0000FF"/>
              </a:solidFill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endParaRPr lang="en-US" sz="1200" b="1" baseline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154639" name="Oval 21"/>
          <p:cNvSpPr>
            <a:spLocks noChangeArrowheads="1"/>
          </p:cNvSpPr>
          <p:nvPr/>
        </p:nvSpPr>
        <p:spPr bwMode="auto">
          <a:xfrm>
            <a:off x="5337175" y="1608138"/>
            <a:ext cx="85725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vi-VN" baseline="0"/>
          </a:p>
        </p:txBody>
      </p:sp>
      <p:sp>
        <p:nvSpPr>
          <p:cNvPr id="154643" name="Oval 32"/>
          <p:cNvSpPr>
            <a:spLocks noChangeArrowheads="1"/>
          </p:cNvSpPr>
          <p:nvPr/>
        </p:nvSpPr>
        <p:spPr bwMode="auto">
          <a:xfrm>
            <a:off x="6026150" y="5519738"/>
            <a:ext cx="269875" cy="85725"/>
          </a:xfrm>
          <a:prstGeom prst="ellipse">
            <a:avLst/>
          </a:prstGeom>
          <a:solidFill>
            <a:srgbClr val="CCD2D2"/>
          </a:solidFill>
          <a:ln w="9525" algn="ctr">
            <a:solidFill>
              <a:srgbClr val="CCD2D2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vi-VN" baseline="0"/>
          </a:p>
        </p:txBody>
      </p:sp>
      <p:sp>
        <p:nvSpPr>
          <p:cNvPr id="154644" name="Text Box 33"/>
          <p:cNvSpPr txBox="1">
            <a:spLocks noChangeArrowheads="1"/>
          </p:cNvSpPr>
          <p:nvPr/>
        </p:nvSpPr>
        <p:spPr bwMode="auto">
          <a:xfrm>
            <a:off x="5410200" y="5410200"/>
            <a:ext cx="11684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aseline="0">
                <a:solidFill>
                  <a:srgbClr val="000099"/>
                </a:solidFill>
              </a:rPr>
              <a:t>Gia Định</a:t>
            </a:r>
          </a:p>
        </p:txBody>
      </p:sp>
      <p:sp>
        <p:nvSpPr>
          <p:cNvPr id="154645" name="Oval 37"/>
          <p:cNvSpPr>
            <a:spLocks noChangeArrowheads="1"/>
          </p:cNvSpPr>
          <p:nvPr/>
        </p:nvSpPr>
        <p:spPr bwMode="auto">
          <a:xfrm>
            <a:off x="6418263" y="4179888"/>
            <a:ext cx="363537" cy="85725"/>
          </a:xfrm>
          <a:prstGeom prst="ellipse">
            <a:avLst/>
          </a:prstGeom>
          <a:solidFill>
            <a:srgbClr val="CCD2D2"/>
          </a:solidFill>
          <a:ln w="9525" algn="ctr">
            <a:solidFill>
              <a:srgbClr val="CCD2D2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vi-VN" baseline="0"/>
          </a:p>
        </p:txBody>
      </p:sp>
      <p:sp>
        <p:nvSpPr>
          <p:cNvPr id="154646" name="Oval 38"/>
          <p:cNvSpPr>
            <a:spLocks noChangeArrowheads="1"/>
          </p:cNvSpPr>
          <p:nvPr/>
        </p:nvSpPr>
        <p:spPr bwMode="auto">
          <a:xfrm>
            <a:off x="7202488" y="3598863"/>
            <a:ext cx="363537" cy="85725"/>
          </a:xfrm>
          <a:prstGeom prst="ellipse">
            <a:avLst/>
          </a:prstGeom>
          <a:solidFill>
            <a:srgbClr val="CCD2D2"/>
          </a:solidFill>
          <a:ln w="9525" algn="ctr">
            <a:solidFill>
              <a:srgbClr val="CCD2D2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vi-VN" baseline="0"/>
          </a:p>
        </p:txBody>
      </p:sp>
      <p:sp>
        <p:nvSpPr>
          <p:cNvPr id="154647" name="Text Box 39"/>
          <p:cNvSpPr txBox="1">
            <a:spLocks noChangeArrowheads="1"/>
          </p:cNvSpPr>
          <p:nvPr/>
        </p:nvSpPr>
        <p:spPr bwMode="auto">
          <a:xfrm>
            <a:off x="5876925" y="4068763"/>
            <a:ext cx="12065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aseline="0">
                <a:solidFill>
                  <a:srgbClr val="000099"/>
                </a:solidFill>
              </a:rPr>
              <a:t>An Khê</a:t>
            </a:r>
          </a:p>
          <a:p>
            <a:pPr>
              <a:spcBef>
                <a:spcPct val="50000"/>
              </a:spcBef>
            </a:pPr>
            <a:endParaRPr lang="en-US" sz="1200" b="1" baseline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154648" name="Oval 43"/>
          <p:cNvSpPr>
            <a:spLocks noChangeArrowheads="1"/>
          </p:cNvSpPr>
          <p:nvPr/>
        </p:nvSpPr>
        <p:spPr bwMode="auto">
          <a:xfrm>
            <a:off x="7029450" y="3568700"/>
            <a:ext cx="85725" cy="88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vi-VN" baseline="0"/>
          </a:p>
        </p:txBody>
      </p:sp>
      <p:sp>
        <p:nvSpPr>
          <p:cNvPr id="154649" name="Text Box 47"/>
          <p:cNvSpPr txBox="1">
            <a:spLocks noChangeArrowheads="1"/>
          </p:cNvSpPr>
          <p:nvPr/>
        </p:nvSpPr>
        <p:spPr bwMode="auto">
          <a:xfrm>
            <a:off x="3733800" y="5334000"/>
            <a:ext cx="1219200" cy="792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aseline="0">
                <a:solidFill>
                  <a:srgbClr val="000099"/>
                </a:solidFill>
              </a:rPr>
              <a:t>Đảo Phú Quốc</a:t>
            </a:r>
          </a:p>
          <a:p>
            <a:pPr>
              <a:spcBef>
                <a:spcPct val="50000"/>
              </a:spcBef>
            </a:pPr>
            <a:endParaRPr lang="en-US" sz="1200" b="1" baseline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154650" name="Oval 48"/>
          <p:cNvSpPr>
            <a:spLocks noChangeArrowheads="1"/>
          </p:cNvSpPr>
          <p:nvPr/>
        </p:nvSpPr>
        <p:spPr bwMode="auto">
          <a:xfrm>
            <a:off x="5697538" y="6445250"/>
            <a:ext cx="458787" cy="85725"/>
          </a:xfrm>
          <a:prstGeom prst="ellipse">
            <a:avLst/>
          </a:prstGeom>
          <a:solidFill>
            <a:srgbClr val="C5D7D9"/>
          </a:solidFill>
          <a:ln w="9525" algn="ctr">
            <a:solidFill>
              <a:srgbClr val="C5D7D9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vi-VN" baseline="0"/>
          </a:p>
        </p:txBody>
      </p:sp>
      <p:sp>
        <p:nvSpPr>
          <p:cNvPr id="154651" name="Text Box 49"/>
          <p:cNvSpPr txBox="1">
            <a:spLocks noChangeArrowheads="1"/>
          </p:cNvSpPr>
          <p:nvPr/>
        </p:nvSpPr>
        <p:spPr bwMode="auto">
          <a:xfrm>
            <a:off x="5334000" y="5943600"/>
            <a:ext cx="1371600" cy="62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aseline="0">
                <a:solidFill>
                  <a:srgbClr val="000099"/>
                </a:solidFill>
              </a:rPr>
              <a:t>Côn Đảo</a:t>
            </a:r>
          </a:p>
          <a:p>
            <a:pPr>
              <a:spcBef>
                <a:spcPct val="50000"/>
              </a:spcBef>
            </a:pPr>
            <a:endParaRPr lang="en-US" sz="1400" baseline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154652" name="Oval 50"/>
          <p:cNvSpPr>
            <a:spLocks noChangeArrowheads="1"/>
          </p:cNvSpPr>
          <p:nvPr/>
        </p:nvSpPr>
        <p:spPr bwMode="auto">
          <a:xfrm>
            <a:off x="6824663" y="5434013"/>
            <a:ext cx="439737" cy="79375"/>
          </a:xfrm>
          <a:prstGeom prst="ellipse">
            <a:avLst/>
          </a:prstGeom>
          <a:solidFill>
            <a:srgbClr val="C5D7D9"/>
          </a:solidFill>
          <a:ln w="9525" algn="ctr">
            <a:solidFill>
              <a:srgbClr val="C5D7D9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vi-VN" baseline="0"/>
          </a:p>
        </p:txBody>
      </p:sp>
      <p:sp>
        <p:nvSpPr>
          <p:cNvPr id="154653" name="Text Box 51"/>
          <p:cNvSpPr txBox="1">
            <a:spLocks noChangeArrowheads="1"/>
          </p:cNvSpPr>
          <p:nvPr/>
        </p:nvSpPr>
        <p:spPr bwMode="auto">
          <a:xfrm>
            <a:off x="6324600" y="5105400"/>
            <a:ext cx="15509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aseline="0">
                <a:solidFill>
                  <a:srgbClr val="000099"/>
                </a:solidFill>
              </a:rPr>
              <a:t>Bình Thuận</a:t>
            </a:r>
          </a:p>
        </p:txBody>
      </p:sp>
      <p:sp>
        <p:nvSpPr>
          <p:cNvPr id="33846" name="Oval 54"/>
          <p:cNvSpPr>
            <a:spLocks noChangeArrowheads="1"/>
          </p:cNvSpPr>
          <p:nvPr/>
        </p:nvSpPr>
        <p:spPr bwMode="auto">
          <a:xfrm>
            <a:off x="5867400" y="5105400"/>
            <a:ext cx="142875" cy="1301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vi-VN" baseline="0"/>
          </a:p>
        </p:txBody>
      </p:sp>
      <p:sp>
        <p:nvSpPr>
          <p:cNvPr id="154655" name="Oval 55"/>
          <p:cNvSpPr>
            <a:spLocks noChangeArrowheads="1"/>
          </p:cNvSpPr>
          <p:nvPr/>
        </p:nvSpPr>
        <p:spPr bwMode="auto">
          <a:xfrm>
            <a:off x="7086600" y="3962400"/>
            <a:ext cx="142875" cy="1301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vi-VN" baseline="0"/>
          </a:p>
        </p:txBody>
      </p:sp>
      <p:sp>
        <p:nvSpPr>
          <p:cNvPr id="33849" name="Freeform 57"/>
          <p:cNvSpPr>
            <a:spLocks/>
          </p:cNvSpPr>
          <p:nvPr/>
        </p:nvSpPr>
        <p:spPr bwMode="auto">
          <a:xfrm>
            <a:off x="6019800" y="4724400"/>
            <a:ext cx="855663" cy="523875"/>
          </a:xfrm>
          <a:custGeom>
            <a:avLst/>
            <a:gdLst>
              <a:gd name="T0" fmla="*/ 563 w 563"/>
              <a:gd name="T1" fmla="*/ 0 h 218"/>
              <a:gd name="T2" fmla="*/ 448 w 563"/>
              <a:gd name="T3" fmla="*/ 103 h 218"/>
              <a:gd name="T4" fmla="*/ 154 w 563"/>
              <a:gd name="T5" fmla="*/ 192 h 218"/>
              <a:gd name="T6" fmla="*/ 0 w 563"/>
              <a:gd name="T7" fmla="*/ 218 h 218"/>
              <a:gd name="T8" fmla="*/ 0 60000 65536"/>
              <a:gd name="T9" fmla="*/ 0 60000 65536"/>
              <a:gd name="T10" fmla="*/ 0 60000 65536"/>
              <a:gd name="T11" fmla="*/ 0 60000 65536"/>
              <a:gd name="T12" fmla="*/ 0 w 563"/>
              <a:gd name="T13" fmla="*/ 0 h 218"/>
              <a:gd name="T14" fmla="*/ 563 w 563"/>
              <a:gd name="T15" fmla="*/ 218 h 2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3" h="218">
                <a:moveTo>
                  <a:pt x="563" y="0"/>
                </a:moveTo>
                <a:cubicBezTo>
                  <a:pt x="539" y="35"/>
                  <a:pt x="516" y="71"/>
                  <a:pt x="448" y="103"/>
                </a:cubicBezTo>
                <a:cubicBezTo>
                  <a:pt x="380" y="135"/>
                  <a:pt x="229" y="173"/>
                  <a:pt x="154" y="192"/>
                </a:cubicBezTo>
                <a:cubicBezTo>
                  <a:pt x="79" y="211"/>
                  <a:pt x="39" y="214"/>
                  <a:pt x="0" y="218"/>
                </a:cubicBezTo>
              </a:path>
            </a:pathLst>
          </a:custGeom>
          <a:noFill/>
          <a:ln w="76200">
            <a:solidFill>
              <a:srgbClr val="FF00FF"/>
            </a:solidFill>
            <a:round/>
            <a:headEnd/>
            <a:tailEnd type="stealth" w="med" len="med"/>
          </a:ln>
        </p:spPr>
        <p:txBody>
          <a:bodyPr/>
          <a:lstStyle/>
          <a:p>
            <a:pPr algn="l"/>
            <a:endParaRPr lang="vi-VN" baseline="0"/>
          </a:p>
        </p:txBody>
      </p:sp>
      <p:sp>
        <p:nvSpPr>
          <p:cNvPr id="33850" name="Freeform 58"/>
          <p:cNvSpPr>
            <a:spLocks/>
          </p:cNvSpPr>
          <p:nvPr/>
        </p:nvSpPr>
        <p:spPr bwMode="auto">
          <a:xfrm>
            <a:off x="6935788" y="4267200"/>
            <a:ext cx="303212" cy="587375"/>
          </a:xfrm>
          <a:custGeom>
            <a:avLst/>
            <a:gdLst>
              <a:gd name="T0" fmla="*/ 141 w 151"/>
              <a:gd name="T1" fmla="*/ 0 h 346"/>
              <a:gd name="T2" fmla="*/ 128 w 151"/>
              <a:gd name="T3" fmla="*/ 103 h 346"/>
              <a:gd name="T4" fmla="*/ 0 w 151"/>
              <a:gd name="T5" fmla="*/ 346 h 346"/>
              <a:gd name="T6" fmla="*/ 0 60000 65536"/>
              <a:gd name="T7" fmla="*/ 0 60000 65536"/>
              <a:gd name="T8" fmla="*/ 0 60000 65536"/>
              <a:gd name="T9" fmla="*/ 0 w 151"/>
              <a:gd name="T10" fmla="*/ 0 h 346"/>
              <a:gd name="T11" fmla="*/ 151 w 151"/>
              <a:gd name="T12" fmla="*/ 346 h 3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1" h="346">
                <a:moveTo>
                  <a:pt x="141" y="0"/>
                </a:moveTo>
                <a:cubicBezTo>
                  <a:pt x="146" y="22"/>
                  <a:pt x="151" y="45"/>
                  <a:pt x="128" y="103"/>
                </a:cubicBezTo>
                <a:cubicBezTo>
                  <a:pt x="105" y="161"/>
                  <a:pt x="28" y="301"/>
                  <a:pt x="0" y="346"/>
                </a:cubicBezTo>
              </a:path>
            </a:pathLst>
          </a:custGeom>
          <a:noFill/>
          <a:ln w="76200">
            <a:solidFill>
              <a:srgbClr val="FF00FF"/>
            </a:solidFill>
            <a:round/>
            <a:headEnd/>
            <a:tailEnd type="stealth" w="med" len="med"/>
          </a:ln>
        </p:spPr>
        <p:txBody>
          <a:bodyPr/>
          <a:lstStyle/>
          <a:p>
            <a:pPr algn="l"/>
            <a:endParaRPr lang="vi-VN" baseline="0"/>
          </a:p>
        </p:txBody>
      </p:sp>
      <p:sp>
        <p:nvSpPr>
          <p:cNvPr id="33851" name="Freeform 59"/>
          <p:cNvSpPr>
            <a:spLocks/>
          </p:cNvSpPr>
          <p:nvPr/>
        </p:nvSpPr>
        <p:spPr bwMode="auto">
          <a:xfrm>
            <a:off x="7181850" y="4114800"/>
            <a:ext cx="369888" cy="1095375"/>
          </a:xfrm>
          <a:custGeom>
            <a:avLst/>
            <a:gdLst>
              <a:gd name="T0" fmla="*/ 192 w 247"/>
              <a:gd name="T1" fmla="*/ 0 h 589"/>
              <a:gd name="T2" fmla="*/ 243 w 247"/>
              <a:gd name="T3" fmla="*/ 128 h 589"/>
              <a:gd name="T4" fmla="*/ 166 w 247"/>
              <a:gd name="T5" fmla="*/ 409 h 589"/>
              <a:gd name="T6" fmla="*/ 0 w 247"/>
              <a:gd name="T7" fmla="*/ 589 h 589"/>
              <a:gd name="T8" fmla="*/ 0 60000 65536"/>
              <a:gd name="T9" fmla="*/ 0 60000 65536"/>
              <a:gd name="T10" fmla="*/ 0 60000 65536"/>
              <a:gd name="T11" fmla="*/ 0 60000 65536"/>
              <a:gd name="T12" fmla="*/ 0 w 247"/>
              <a:gd name="T13" fmla="*/ 0 h 589"/>
              <a:gd name="T14" fmla="*/ 247 w 247"/>
              <a:gd name="T15" fmla="*/ 589 h 5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" h="589">
                <a:moveTo>
                  <a:pt x="192" y="0"/>
                </a:moveTo>
                <a:cubicBezTo>
                  <a:pt x="219" y="30"/>
                  <a:pt x="247" y="60"/>
                  <a:pt x="243" y="128"/>
                </a:cubicBezTo>
                <a:cubicBezTo>
                  <a:pt x="239" y="196"/>
                  <a:pt x="206" y="332"/>
                  <a:pt x="166" y="409"/>
                </a:cubicBezTo>
                <a:cubicBezTo>
                  <a:pt x="126" y="486"/>
                  <a:pt x="63" y="537"/>
                  <a:pt x="0" y="589"/>
                </a:cubicBezTo>
              </a:path>
            </a:pathLst>
          </a:custGeom>
          <a:noFill/>
          <a:ln w="88900">
            <a:solidFill>
              <a:srgbClr val="FF00FF"/>
            </a:solidFill>
            <a:round/>
            <a:headEnd/>
            <a:tailEnd type="stealth" w="med" len="med"/>
          </a:ln>
        </p:spPr>
        <p:txBody>
          <a:bodyPr/>
          <a:lstStyle/>
          <a:p>
            <a:pPr algn="l"/>
            <a:endParaRPr lang="vi-VN" baseline="0"/>
          </a:p>
        </p:txBody>
      </p:sp>
      <p:sp>
        <p:nvSpPr>
          <p:cNvPr id="154663" name="Line 65"/>
          <p:cNvSpPr>
            <a:spLocks noChangeShapeType="1"/>
          </p:cNvSpPr>
          <p:nvPr/>
        </p:nvSpPr>
        <p:spPr bwMode="auto">
          <a:xfrm>
            <a:off x="7059613" y="995363"/>
            <a:ext cx="268287" cy="1587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664" name="Line 66"/>
          <p:cNvSpPr>
            <a:spLocks noChangeShapeType="1"/>
          </p:cNvSpPr>
          <p:nvPr/>
        </p:nvSpPr>
        <p:spPr bwMode="auto">
          <a:xfrm flipV="1">
            <a:off x="6988175" y="1011238"/>
            <a:ext cx="479425" cy="19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665" name="Rectangle 67"/>
          <p:cNvSpPr>
            <a:spLocks noChangeArrowheads="1"/>
          </p:cNvSpPr>
          <p:nvPr/>
        </p:nvSpPr>
        <p:spPr bwMode="auto">
          <a:xfrm>
            <a:off x="7038975" y="511175"/>
            <a:ext cx="173038" cy="3667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vi-VN" baseline="0"/>
          </a:p>
        </p:txBody>
      </p:sp>
      <p:sp>
        <p:nvSpPr>
          <p:cNvPr id="154666" name="Freeform 42"/>
          <p:cNvSpPr>
            <a:spLocks/>
          </p:cNvSpPr>
          <p:nvPr/>
        </p:nvSpPr>
        <p:spPr bwMode="auto">
          <a:xfrm>
            <a:off x="6343650" y="3733800"/>
            <a:ext cx="969963" cy="647700"/>
          </a:xfrm>
          <a:custGeom>
            <a:avLst/>
            <a:gdLst/>
            <a:ahLst/>
            <a:cxnLst>
              <a:cxn ang="0">
                <a:pos x="42" y="157"/>
              </a:cxn>
              <a:cxn ang="0">
                <a:pos x="207" y="157"/>
              </a:cxn>
              <a:cxn ang="0">
                <a:pos x="280" y="240"/>
              </a:cxn>
              <a:cxn ang="0">
                <a:pos x="307" y="304"/>
              </a:cxn>
              <a:cxn ang="0">
                <a:pos x="395" y="317"/>
              </a:cxn>
              <a:cxn ang="0">
                <a:pos x="405" y="299"/>
              </a:cxn>
              <a:cxn ang="0">
                <a:pos x="472" y="368"/>
              </a:cxn>
              <a:cxn ang="0">
                <a:pos x="627" y="377"/>
              </a:cxn>
              <a:cxn ang="0">
                <a:pos x="642" y="335"/>
              </a:cxn>
              <a:cxn ang="0">
                <a:pos x="609" y="267"/>
              </a:cxn>
              <a:cxn ang="0">
                <a:pos x="633" y="235"/>
              </a:cxn>
              <a:cxn ang="0">
                <a:pos x="642" y="171"/>
              </a:cxn>
              <a:cxn ang="0">
                <a:pos x="624" y="24"/>
              </a:cxn>
              <a:cxn ang="0">
                <a:pos x="554" y="29"/>
              </a:cxn>
              <a:cxn ang="0">
                <a:pos x="454" y="39"/>
              </a:cxn>
              <a:cxn ang="0">
                <a:pos x="408" y="75"/>
              </a:cxn>
              <a:cxn ang="0">
                <a:pos x="331" y="88"/>
              </a:cxn>
              <a:cxn ang="0">
                <a:pos x="115" y="130"/>
              </a:cxn>
              <a:cxn ang="0">
                <a:pos x="60" y="148"/>
              </a:cxn>
              <a:cxn ang="0">
                <a:pos x="42" y="157"/>
              </a:cxn>
            </a:cxnLst>
            <a:rect l="0" t="0" r="r" b="b"/>
            <a:pathLst>
              <a:path w="648" h="408">
                <a:moveTo>
                  <a:pt x="42" y="157"/>
                </a:moveTo>
                <a:cubicBezTo>
                  <a:pt x="119" y="142"/>
                  <a:pt x="140" y="135"/>
                  <a:pt x="207" y="157"/>
                </a:cubicBezTo>
                <a:cubicBezTo>
                  <a:pt x="241" y="193"/>
                  <a:pt x="227" y="223"/>
                  <a:pt x="280" y="240"/>
                </a:cubicBezTo>
                <a:cubicBezTo>
                  <a:pt x="301" y="258"/>
                  <a:pt x="293" y="298"/>
                  <a:pt x="307" y="304"/>
                </a:cubicBezTo>
                <a:cubicBezTo>
                  <a:pt x="326" y="317"/>
                  <a:pt x="379" y="318"/>
                  <a:pt x="395" y="317"/>
                </a:cubicBezTo>
                <a:cubicBezTo>
                  <a:pt x="404" y="320"/>
                  <a:pt x="405" y="299"/>
                  <a:pt x="405" y="299"/>
                </a:cubicBezTo>
                <a:cubicBezTo>
                  <a:pt x="440" y="336"/>
                  <a:pt x="422" y="352"/>
                  <a:pt x="472" y="368"/>
                </a:cubicBezTo>
                <a:cubicBezTo>
                  <a:pt x="533" y="408"/>
                  <a:pt x="540" y="393"/>
                  <a:pt x="627" y="377"/>
                </a:cubicBezTo>
                <a:cubicBezTo>
                  <a:pt x="615" y="359"/>
                  <a:pt x="635" y="356"/>
                  <a:pt x="642" y="335"/>
                </a:cubicBezTo>
                <a:cubicBezTo>
                  <a:pt x="648" y="317"/>
                  <a:pt x="603" y="285"/>
                  <a:pt x="609" y="267"/>
                </a:cubicBezTo>
                <a:cubicBezTo>
                  <a:pt x="612" y="258"/>
                  <a:pt x="633" y="235"/>
                  <a:pt x="633" y="235"/>
                </a:cubicBezTo>
                <a:cubicBezTo>
                  <a:pt x="593" y="173"/>
                  <a:pt x="642" y="308"/>
                  <a:pt x="642" y="171"/>
                </a:cubicBezTo>
                <a:cubicBezTo>
                  <a:pt x="634" y="141"/>
                  <a:pt x="639" y="48"/>
                  <a:pt x="624" y="24"/>
                </a:cubicBezTo>
                <a:cubicBezTo>
                  <a:pt x="609" y="0"/>
                  <a:pt x="582" y="27"/>
                  <a:pt x="554" y="29"/>
                </a:cubicBezTo>
                <a:cubicBezTo>
                  <a:pt x="521" y="32"/>
                  <a:pt x="487" y="31"/>
                  <a:pt x="454" y="39"/>
                </a:cubicBezTo>
                <a:cubicBezTo>
                  <a:pt x="435" y="43"/>
                  <a:pt x="426" y="67"/>
                  <a:pt x="408" y="75"/>
                </a:cubicBezTo>
                <a:cubicBezTo>
                  <a:pt x="390" y="83"/>
                  <a:pt x="349" y="82"/>
                  <a:pt x="331" y="88"/>
                </a:cubicBezTo>
                <a:cubicBezTo>
                  <a:pt x="264" y="110"/>
                  <a:pt x="186" y="118"/>
                  <a:pt x="115" y="130"/>
                </a:cubicBezTo>
                <a:cubicBezTo>
                  <a:pt x="97" y="136"/>
                  <a:pt x="79" y="144"/>
                  <a:pt x="60" y="148"/>
                </a:cubicBezTo>
                <a:cubicBezTo>
                  <a:pt x="6" y="159"/>
                  <a:pt x="0" y="157"/>
                  <a:pt x="42" y="157"/>
                </a:cubicBezTo>
                <a:close/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4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3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3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3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0" grpId="0"/>
      <p:bldP spid="33849" grpId="0" animBg="1"/>
      <p:bldP spid="33850" grpId="0" animBg="1"/>
      <p:bldP spid="33851" grpId="0" animBg="1"/>
      <p:bldP spid="1546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050106_mr_sk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0066CC"/>
            </a:solidFill>
            <a:miter lim="800000"/>
            <a:headEnd/>
            <a:tailEnd/>
          </a:ln>
        </p:spPr>
      </p:pic>
      <p:sp>
        <p:nvSpPr>
          <p:cNvPr id="151555" name="WordArt 3"/>
          <p:cNvSpPr>
            <a:spLocks noChangeArrowheads="1" noChangeShapeType="1" noTextEdit="1"/>
          </p:cNvSpPr>
          <p:nvPr/>
        </p:nvSpPr>
        <p:spPr bwMode="auto">
          <a:xfrm>
            <a:off x="533400" y="2057400"/>
            <a:ext cx="1676400" cy="2514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3300"/>
                </a:solidFill>
                <a:effectLst>
                  <a:outerShdw dist="107763" dir="18900000" algn="ctr" rotWithShape="0">
                    <a:srgbClr val="9999FF">
                      <a:alpha val="5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HOẠT </a:t>
            </a:r>
          </a:p>
          <a:p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3300"/>
                </a:solidFill>
                <a:effectLst>
                  <a:outerShdw dist="107763" dir="18900000" algn="ctr" rotWithShape="0">
                    <a:srgbClr val="9999FF">
                      <a:alpha val="5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 ĐỘNG  </a:t>
            </a:r>
          </a:p>
          <a:p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3300"/>
                </a:solidFill>
                <a:effectLst>
                  <a:outerShdw dist="107763" dir="18900000" algn="ctr" rotWithShape="0">
                    <a:srgbClr val="9999FF">
                      <a:alpha val="5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  2 </a:t>
            </a:r>
          </a:p>
        </p:txBody>
      </p:sp>
      <p:sp>
        <p:nvSpPr>
          <p:cNvPr id="151556" name="WordArt 4"/>
          <p:cNvSpPr>
            <a:spLocks noChangeArrowheads="1" noChangeShapeType="1" noTextEdit="1"/>
          </p:cNvSpPr>
          <p:nvPr/>
        </p:nvSpPr>
        <p:spPr bwMode="auto">
          <a:xfrm>
            <a:off x="2514600" y="1524000"/>
            <a:ext cx="4419600" cy="3733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r>
              <a:rPr lang="vi-VN" sz="3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107763" dir="18900000" algn="ctr" rotWithShape="0">
                    <a:srgbClr val="9999FF">
                      <a:alpha val="5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NGHĨA  QUÂN TÂY SƠN </a:t>
            </a:r>
          </a:p>
          <a:p>
            <a:r>
              <a:rPr lang="vi-VN" sz="3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107763" dir="18900000" algn="ctr" rotWithShape="0">
                    <a:srgbClr val="9999FF">
                      <a:alpha val="5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TIẾN RA THĂNG LONG </a:t>
            </a:r>
            <a:endParaRPr lang="en-US" sz="3600" b="1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33CC"/>
              </a:solidFill>
              <a:effectLst>
                <a:outerShdw dist="107763" dir="18900000" algn="ctr" rotWithShape="0">
                  <a:srgbClr val="9999FF">
                    <a:alpha val="50000"/>
                  </a:srgbClr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ransition>
    <p:comb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5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animBg="1"/>
      <p:bldP spid="151555" grpId="1" animBg="1"/>
      <p:bldP spid="151556" grpId="0" animBg="1"/>
      <p:bldP spid="15155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41315" name="Picture 3" descr="3 (1)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sp>
          <p:nvSpPr>
            <p:cNvPr id="141316" name="AutoShape 4"/>
            <p:cNvSpPr>
              <a:spLocks noChangeArrowheads="1"/>
            </p:cNvSpPr>
            <p:nvPr/>
          </p:nvSpPr>
          <p:spPr bwMode="auto">
            <a:xfrm>
              <a:off x="1156" y="210"/>
              <a:ext cx="4446" cy="385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2286000" y="609600"/>
            <a:ext cx="685800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400" baseline="0"/>
              <a:t>Đọc đoạn : Sau khi lật đổ … năm 1786</a:t>
            </a:r>
          </a:p>
          <a:p>
            <a:pPr algn="l">
              <a:spcBef>
                <a:spcPct val="50000"/>
              </a:spcBef>
            </a:pPr>
            <a:endParaRPr lang="vi-VN" sz="4400" baseline="0"/>
          </a:p>
        </p:txBody>
      </p:sp>
      <p:pic>
        <p:nvPicPr>
          <p:cNvPr id="141318" name="Picture 6" descr="book_page_flip_md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581400"/>
            <a:ext cx="3505200" cy="2611438"/>
          </a:xfrm>
          <a:prstGeom prst="rect">
            <a:avLst/>
          </a:prstGeom>
          <a:noFill/>
        </p:spPr>
      </p:pic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5486400" y="4572000"/>
            <a:ext cx="1828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4000" baseline="0"/>
              <a:t>trang 59</a:t>
            </a:r>
            <a:endParaRPr lang="vi-VN" sz="4000" baseline="0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/>
          <p:cNvSpPr txBox="1">
            <a:spLocks noChangeArrowheads="1"/>
          </p:cNvSpPr>
          <p:nvPr/>
        </p:nvSpPr>
        <p:spPr bwMode="auto">
          <a:xfrm>
            <a:off x="685800" y="1371600"/>
            <a:ext cx="8001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baseline="0">
                <a:solidFill>
                  <a:srgbClr val="FF0000"/>
                </a:solidFill>
              </a:rPr>
              <a:t>Cuộc tiến quân của quân Tây Sơn ra Thăng Long vào thời gian nào? và nhằm mục đích gì?</a:t>
            </a:r>
            <a:endParaRPr lang="vi-VN" sz="4000" baseline="0">
              <a:solidFill>
                <a:srgbClr val="FF0000"/>
              </a:solidFill>
            </a:endParaRPr>
          </a:p>
        </p:txBody>
      </p:sp>
      <p:grpSp>
        <p:nvGrpSpPr>
          <p:cNvPr id="150531" name="Group 3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-24"/>
            <a:chExt cx="5760" cy="4368"/>
          </a:xfrm>
        </p:grpSpPr>
        <p:grpSp>
          <p:nvGrpSpPr>
            <p:cNvPr id="150532" name="Group 4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150533" name="Picture 5" descr="ttrtrtr1151380670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</p:spPr>
          </p:pic>
          <p:pic>
            <p:nvPicPr>
              <p:cNvPr id="150534" name="Picture 6" descr="ttrtrtr1151380670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</p:spPr>
          </p:pic>
          <p:pic>
            <p:nvPicPr>
              <p:cNvPr id="150535" name="Picture 7" descr="ttrtrtr1151380670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6200000">
                <a:off x="-2088" y="2088"/>
                <a:ext cx="4320" cy="144"/>
              </a:xfrm>
              <a:prstGeom prst="rect">
                <a:avLst/>
              </a:prstGeom>
              <a:noFill/>
            </p:spPr>
          </p:pic>
          <p:pic>
            <p:nvPicPr>
              <p:cNvPr id="150536" name="Picture 8" descr="ttrtrtr1151380670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</p:spPr>
          </p:pic>
        </p:grpSp>
        <p:grpSp>
          <p:nvGrpSpPr>
            <p:cNvPr id="150537" name="Group 9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150538" name="Picture 10" descr="flower[1][1][1][1]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</p:spPr>
          </p:pic>
          <p:pic>
            <p:nvPicPr>
              <p:cNvPr id="150539" name="Picture 11" descr="flower[1][1][1][1]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</p:spPr>
          </p:pic>
          <p:pic>
            <p:nvPicPr>
              <p:cNvPr id="150540" name="Picture 12" descr="flower[1][1][1][1]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6200000">
                <a:off x="-1971" y="1971"/>
                <a:ext cx="4320" cy="378"/>
              </a:xfrm>
              <a:prstGeom prst="rect">
                <a:avLst/>
              </a:prstGeom>
              <a:noFill/>
            </p:spPr>
          </p:pic>
          <p:pic>
            <p:nvPicPr>
              <p:cNvPr id="150541" name="Picture 13" descr="flower[1][1][1][1]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6200000">
                <a:off x="3411" y="1971"/>
                <a:ext cx="4320" cy="378"/>
              </a:xfrm>
              <a:prstGeom prst="rect">
                <a:avLst/>
              </a:prstGeom>
              <a:noFill/>
            </p:spPr>
          </p:pic>
          <p:pic>
            <p:nvPicPr>
              <p:cNvPr id="150542" name="Picture 14" descr="01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</p:spPr>
          </p:pic>
          <p:pic>
            <p:nvPicPr>
              <p:cNvPr id="150543" name="Picture 15" descr="01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</p:spPr>
          </p:pic>
          <p:pic>
            <p:nvPicPr>
              <p:cNvPr id="150544" name="Picture 16" descr="01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</p:spPr>
          </p:pic>
          <p:pic>
            <p:nvPicPr>
              <p:cNvPr id="150545" name="Picture 17" descr="01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k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3813"/>
            <a:ext cx="9128125" cy="6881813"/>
          </a:xfrm>
          <a:prstGeom prst="rect">
            <a:avLst/>
          </a:prstGeom>
          <a:noFill/>
        </p:spPr>
      </p:pic>
      <p:sp>
        <p:nvSpPr>
          <p:cNvPr id="73736" name="Text Box 8"/>
          <p:cNvSpPr txBox="1"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/>
              <a:t>Đọc đoạn : Nghe tin đó … nộp cho quân Tây Sơn.</a:t>
            </a:r>
          </a:p>
          <a:p>
            <a:pPr>
              <a:spcBef>
                <a:spcPct val="50000"/>
              </a:spcBef>
              <a:buFontTx/>
              <a:buNone/>
            </a:pPr>
            <a:endParaRPr lang="vi-VN" sz="4400"/>
          </a:p>
        </p:txBody>
      </p:sp>
      <p:pic>
        <p:nvPicPr>
          <p:cNvPr id="73737" name="Picture 9" descr="book_page_flip_md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667000"/>
            <a:ext cx="3505200" cy="2611438"/>
          </a:xfrm>
          <a:prstGeom prst="rect">
            <a:avLst/>
          </a:prstGeom>
          <a:noFill/>
        </p:spPr>
      </p:pic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5410200" y="3733800"/>
            <a:ext cx="1828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4000" baseline="0"/>
              <a:t>trang 59</a:t>
            </a:r>
            <a:r>
              <a:rPr lang="vi-VN" sz="4000" baseline="0"/>
              <a:t>-60</a:t>
            </a:r>
          </a:p>
        </p:txBody>
      </p:sp>
    </p:spTree>
  </p:cSld>
  <p:clrMapOvr>
    <a:masterClrMapping/>
  </p:clrMapOvr>
  <p:transition spd="med">
    <p:circl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>
                <a:solidFill>
                  <a:srgbClr val="0033CC"/>
                </a:solidFill>
              </a:rPr>
              <a:t>Tổ 1:Hoàn thành phiếu luyện tập.</a:t>
            </a:r>
            <a:br>
              <a:rPr lang="en-US" b="1">
                <a:solidFill>
                  <a:srgbClr val="0033CC"/>
                </a:solidFill>
              </a:rPr>
            </a:br>
            <a:endParaRPr lang="en-US" b="1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b="1">
                <a:solidFill>
                  <a:srgbClr val="990033"/>
                </a:solidFill>
                <a:latin typeface="VNi times new roman"/>
              </a:rPr>
              <a:t>Tổ 2: Sắp xếp các dữ kiện theo trình tự diễn biến cuộc tiến công ra Thăng Long của nghĩa quân Tây Sơn ?</a:t>
            </a:r>
            <a:br>
              <a:rPr lang="en-US" b="1">
                <a:solidFill>
                  <a:srgbClr val="990033"/>
                </a:solidFill>
                <a:latin typeface="VNi times new roman"/>
              </a:rPr>
            </a:br>
            <a:endParaRPr lang="en-US" b="1">
              <a:solidFill>
                <a:srgbClr val="990033"/>
              </a:solidFill>
              <a:latin typeface="VNi times new roman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b="1">
                <a:latin typeface="VNi times new roman"/>
              </a:rPr>
              <a:t>Tổ 3:</a:t>
            </a:r>
            <a:r>
              <a:rPr lang="en-US" b="1">
                <a:solidFill>
                  <a:srgbClr val="0033CC"/>
                </a:solidFill>
                <a:latin typeface="VNi times new roman"/>
              </a:rPr>
              <a:t> </a:t>
            </a:r>
            <a:r>
              <a:rPr lang="en-US" b="1">
                <a:latin typeface="VNi times new roman"/>
              </a:rPr>
              <a:t>Sắp xếp các tranh theo trình tự diễn biến cuộc tiến công ra Thăng Long của nghĩa quân Tây Sơn ? </a:t>
            </a:r>
            <a:br>
              <a:rPr lang="en-US" b="1">
                <a:latin typeface="VNi times new roman"/>
              </a:rPr>
            </a:br>
            <a:endParaRPr lang="en-US" b="1">
              <a:latin typeface="VNi times new roman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b="1">
                <a:solidFill>
                  <a:srgbClr val="FF0000"/>
                </a:solidFill>
                <a:latin typeface="VNi times new roman"/>
              </a:rPr>
              <a:t>Tổ 4:  Đóng vai cảnh chúa Trịnh và bầy tôi khi nghe tin quân Tây Sơn tiến ra Thăng Long</a:t>
            </a:r>
          </a:p>
        </p:txBody>
      </p:sp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5181600" y="5791200"/>
            <a:ext cx="18097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HẾT GIỜ</a:t>
            </a:r>
          </a:p>
        </p:txBody>
      </p:sp>
      <p:pic>
        <p:nvPicPr>
          <p:cNvPr id="18439" name="Picture 7" descr="1 (1823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5715000"/>
            <a:ext cx="1223963" cy="1143000"/>
          </a:xfrm>
          <a:prstGeom prst="rect">
            <a:avLst/>
          </a:prstGeom>
          <a:noFill/>
        </p:spPr>
      </p:pic>
      <p:sp>
        <p:nvSpPr>
          <p:cNvPr id="18442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5715000"/>
            <a:ext cx="4114800" cy="1143000"/>
          </a:xfrm>
          <a:noFill/>
          <a:ln/>
        </p:spPr>
        <p:txBody>
          <a:bodyPr/>
          <a:lstStyle/>
          <a:p>
            <a:r>
              <a:rPr lang="en-US" sz="4000" b="1"/>
              <a:t>THẢO LUẬN NHÓM 4</a:t>
            </a:r>
          </a:p>
        </p:txBody>
      </p:sp>
    </p:spTree>
  </p:cSld>
  <p:clrMapOvr>
    <a:masterClrMapping/>
  </p:clrMapOvr>
  <p:transition>
    <p:cover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90116" name="Picture 4" descr="4987b6d1c034dfa2548f752157e182df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90117" name="WordArt 5"/>
          <p:cNvSpPr>
            <a:spLocks noChangeArrowheads="1" noChangeShapeType="1" noTextEdit="1"/>
          </p:cNvSpPr>
          <p:nvPr/>
        </p:nvSpPr>
        <p:spPr bwMode="auto">
          <a:xfrm>
            <a:off x="1600200" y="2971800"/>
            <a:ext cx="6781800" cy="2043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Wide Latin"/>
              </a:rPr>
              <a:t>Các</a:t>
            </a:r>
            <a:r>
              <a:rPr lang="en-US" sz="3600" kern="10" baseline="0" dirty="0" smtClean="0">
                <a:ln w="9525">
                  <a:noFill/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Wide Latin"/>
              </a:rPr>
              <a:t> </a:t>
            </a:r>
            <a:r>
              <a:rPr lang="en-US" sz="3600" kern="10" baseline="0" dirty="0" err="1" smtClean="0">
                <a:ln w="9525">
                  <a:noFill/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Wide Latin"/>
              </a:rPr>
              <a:t>nhóm</a:t>
            </a:r>
            <a:r>
              <a:rPr lang="en-US" sz="3600" kern="10" baseline="0" dirty="0" smtClean="0">
                <a:ln w="9525">
                  <a:noFill/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Wide Latin"/>
              </a:rPr>
              <a:t> </a:t>
            </a:r>
            <a:r>
              <a:rPr lang="en-US" sz="3600" kern="10" baseline="0" dirty="0" err="1" smtClean="0">
                <a:ln w="9525">
                  <a:noFill/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Wide Latin"/>
              </a:rPr>
              <a:t>trình</a:t>
            </a:r>
            <a:r>
              <a:rPr lang="en-US" sz="3600" kern="10" baseline="0" dirty="0" smtClean="0">
                <a:ln w="9525">
                  <a:noFill/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Wide Latin"/>
              </a:rPr>
              <a:t> </a:t>
            </a:r>
            <a:r>
              <a:rPr lang="en-US" sz="3600" kern="10" baseline="0" dirty="0" err="1" smtClean="0">
                <a:ln w="9525">
                  <a:noFill/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Wide Latin"/>
              </a:rPr>
              <a:t>bày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990033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VNI-Wide Latin"/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0" name="Text Box 20"/>
          <p:cNvSpPr txBox="1">
            <a:spLocks noChangeArrowheads="1"/>
          </p:cNvSpPr>
          <p:nvPr/>
        </p:nvSpPr>
        <p:spPr bwMode="auto">
          <a:xfrm>
            <a:off x="2514600" y="2438400"/>
            <a:ext cx="4495800" cy="6508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baseline="0"/>
              <a:t>Quân Trịnh đại bại.Trịnh Khải cởi áo chúa bỏ chạy. </a:t>
            </a:r>
          </a:p>
        </p:txBody>
      </p:sp>
      <p:sp>
        <p:nvSpPr>
          <p:cNvPr id="153609" name="Rectangle 9"/>
          <p:cNvSpPr>
            <a:spLocks noChangeArrowheads="1"/>
          </p:cNvSpPr>
          <p:nvPr/>
        </p:nvSpPr>
        <p:spPr bwMode="auto">
          <a:xfrm>
            <a:off x="609600" y="6172200"/>
            <a:ext cx="8229600" cy="6858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vi-VN" sz="2000" b="1" baseline="0">
                <a:solidFill>
                  <a:srgbClr val="0033CC"/>
                </a:solidFill>
              </a:rPr>
              <a:t>Nguyễn Huệ quyết định tiến ra Thăng Long, lật đổ chính quyền họ </a:t>
            </a:r>
            <a:br>
              <a:rPr lang="vi-VN" sz="2000" b="1" baseline="0">
                <a:solidFill>
                  <a:srgbClr val="0033CC"/>
                </a:solidFill>
              </a:rPr>
            </a:br>
            <a:r>
              <a:rPr lang="vi-VN" sz="2000" b="1" baseline="0">
                <a:solidFill>
                  <a:srgbClr val="0033CC"/>
                </a:solidFill>
              </a:rPr>
              <a:t>Trịnh.Thống nhất giang sơn.</a:t>
            </a:r>
          </a:p>
        </p:txBody>
      </p:sp>
      <p:sp>
        <p:nvSpPr>
          <p:cNvPr id="153613" name="Rectangle 13"/>
          <p:cNvSpPr>
            <a:spLocks noChangeArrowheads="1"/>
          </p:cNvSpPr>
          <p:nvPr/>
        </p:nvSpPr>
        <p:spPr bwMode="auto">
          <a:xfrm>
            <a:off x="838200" y="5410200"/>
            <a:ext cx="7696200" cy="762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vi-VN" sz="2000" baseline="0"/>
              <a:t>Nghe tin đó Trịnh Khải tức tốc triệu tập</a:t>
            </a:r>
            <a:br>
              <a:rPr lang="vi-VN" sz="2000" baseline="0"/>
            </a:br>
            <a:r>
              <a:rPr lang="vi-VN" sz="2000" baseline="0"/>
              <a:t> quần thần bàn kế giữ kinh thành.</a:t>
            </a:r>
          </a:p>
        </p:txBody>
      </p:sp>
      <p:sp>
        <p:nvSpPr>
          <p:cNvPr id="153615" name="Rectangle 15"/>
          <p:cNvSpPr>
            <a:spLocks noChangeArrowheads="1"/>
          </p:cNvSpPr>
          <p:nvPr/>
        </p:nvSpPr>
        <p:spPr bwMode="auto">
          <a:xfrm>
            <a:off x="1371600" y="4648200"/>
            <a:ext cx="6781800" cy="762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vi-VN" sz="2000" baseline="0"/>
              <a:t>Quân thủy và quân bộ của Nguyễn Huệ tiến</a:t>
            </a:r>
            <a:br>
              <a:rPr lang="vi-VN" sz="2000" baseline="0"/>
            </a:br>
            <a:r>
              <a:rPr lang="vi-VN" sz="2000" baseline="0"/>
              <a:t>như vũ bão về Thăng Long.</a:t>
            </a:r>
          </a:p>
        </p:txBody>
      </p:sp>
      <p:sp>
        <p:nvSpPr>
          <p:cNvPr id="153616" name="Rectangle 16"/>
          <p:cNvSpPr>
            <a:spLocks noChangeArrowheads="1"/>
          </p:cNvSpPr>
          <p:nvPr/>
        </p:nvSpPr>
        <p:spPr bwMode="auto">
          <a:xfrm>
            <a:off x="1752600" y="3886200"/>
            <a:ext cx="6019800" cy="7620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vi-VN" sz="2100" baseline="0"/>
              <a:t>Quân Tây Sơn ập đến quân Trịnh trở tay không kịp </a:t>
            </a:r>
            <a:br>
              <a:rPr lang="vi-VN" sz="2100" baseline="0"/>
            </a:br>
            <a:r>
              <a:rPr lang="vi-VN" sz="2100" baseline="0"/>
              <a:t>phần bị giết, phần bỏ chạy.</a:t>
            </a:r>
          </a:p>
        </p:txBody>
      </p:sp>
      <p:sp>
        <p:nvSpPr>
          <p:cNvPr id="153617" name="Rectangle 17"/>
          <p:cNvSpPr>
            <a:spLocks noChangeArrowheads="1"/>
          </p:cNvSpPr>
          <p:nvPr/>
        </p:nvSpPr>
        <p:spPr bwMode="auto">
          <a:xfrm>
            <a:off x="2209800" y="3048000"/>
            <a:ext cx="5181600" cy="838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vi-VN" sz="1900" baseline="0"/>
              <a:t>Trịnh Khải phất cờ lệnh thúc quân đánh trả. </a:t>
            </a:r>
            <a:br>
              <a:rPr lang="vi-VN" sz="1900" baseline="0"/>
            </a:br>
            <a:r>
              <a:rPr lang="vi-VN" sz="1900" baseline="0"/>
              <a:t>Quân sĩ nhìn nhau không dám tiến.</a:t>
            </a:r>
          </a:p>
        </p:txBody>
      </p:sp>
      <p:sp>
        <p:nvSpPr>
          <p:cNvPr id="153621" name="AutoShape 21"/>
          <p:cNvSpPr>
            <a:spLocks noChangeArrowheads="1"/>
          </p:cNvSpPr>
          <p:nvPr/>
        </p:nvSpPr>
        <p:spPr bwMode="auto">
          <a:xfrm>
            <a:off x="2971800" y="533400"/>
            <a:ext cx="3657600" cy="1905000"/>
          </a:xfrm>
          <a:prstGeom prst="flowChartExtract">
            <a:avLst/>
          </a:prstGeom>
          <a:solidFill>
            <a:srgbClr val="C2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vi-VN" b="1" baseline="0">
                <a:solidFill>
                  <a:srgbClr val="FF0000"/>
                </a:solidFill>
              </a:rPr>
              <a:t>Nguyễn Huệ</a:t>
            </a:r>
          </a:p>
          <a:p>
            <a:r>
              <a:rPr lang="vi-VN" b="1" baseline="0">
                <a:solidFill>
                  <a:srgbClr val="FF0000"/>
                </a:solidFill>
              </a:rPr>
              <a:t>Làm chủ </a:t>
            </a:r>
            <a:br>
              <a:rPr lang="vi-VN" b="1" baseline="0">
                <a:solidFill>
                  <a:srgbClr val="FF0000"/>
                </a:solidFill>
              </a:rPr>
            </a:br>
            <a:r>
              <a:rPr lang="vi-VN" b="1" baseline="0">
                <a:solidFill>
                  <a:srgbClr val="FF0000"/>
                </a:solidFill>
              </a:rPr>
              <a:t>Thăng Long, lật đổ</a:t>
            </a:r>
            <a:br>
              <a:rPr lang="vi-VN" b="1" baseline="0">
                <a:solidFill>
                  <a:srgbClr val="FF0000"/>
                </a:solidFill>
              </a:rPr>
            </a:br>
            <a:r>
              <a:rPr lang="vi-VN" b="1" baseline="0">
                <a:solidFill>
                  <a:srgbClr val="FF0000"/>
                </a:solidFill>
              </a:rPr>
              <a:t> họ Trịnh</a:t>
            </a:r>
          </a:p>
        </p:txBody>
      </p:sp>
      <p:sp>
        <p:nvSpPr>
          <p:cNvPr id="153623" name="AutoShape 23"/>
          <p:cNvSpPr>
            <a:spLocks noChangeArrowheads="1"/>
          </p:cNvSpPr>
          <p:nvPr/>
        </p:nvSpPr>
        <p:spPr bwMode="auto">
          <a:xfrm>
            <a:off x="5867400" y="685800"/>
            <a:ext cx="2362200" cy="609600"/>
          </a:xfrm>
          <a:prstGeom prst="wedgeRoundRectCallout">
            <a:avLst>
              <a:gd name="adj1" fmla="val -43750"/>
              <a:gd name="adj2" fmla="val 115106"/>
              <a:gd name="adj3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vi-VN" sz="2400" baseline="0"/>
              <a:t>KẾT QUẢ</a:t>
            </a:r>
          </a:p>
        </p:txBody>
      </p:sp>
      <p:sp>
        <p:nvSpPr>
          <p:cNvPr id="153631" name="AutoShape 31"/>
          <p:cNvSpPr>
            <a:spLocks noChangeArrowheads="1"/>
          </p:cNvSpPr>
          <p:nvPr/>
        </p:nvSpPr>
        <p:spPr bwMode="auto">
          <a:xfrm>
            <a:off x="304800" y="5715000"/>
            <a:ext cx="457200" cy="457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32" name="AutoShape 32"/>
          <p:cNvSpPr>
            <a:spLocks noChangeArrowheads="1"/>
          </p:cNvSpPr>
          <p:nvPr/>
        </p:nvSpPr>
        <p:spPr bwMode="auto">
          <a:xfrm>
            <a:off x="685800" y="4876800"/>
            <a:ext cx="457200" cy="457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33" name="AutoShape 33"/>
          <p:cNvSpPr>
            <a:spLocks noChangeArrowheads="1"/>
          </p:cNvSpPr>
          <p:nvPr/>
        </p:nvSpPr>
        <p:spPr bwMode="auto">
          <a:xfrm>
            <a:off x="1066800" y="4114800"/>
            <a:ext cx="457200" cy="457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34" name="AutoShape 34"/>
          <p:cNvSpPr>
            <a:spLocks noChangeArrowheads="1"/>
          </p:cNvSpPr>
          <p:nvPr/>
        </p:nvSpPr>
        <p:spPr bwMode="auto">
          <a:xfrm>
            <a:off x="1524000" y="3352800"/>
            <a:ext cx="457200" cy="457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35" name="AutoShape 35"/>
          <p:cNvSpPr>
            <a:spLocks noChangeArrowheads="1"/>
          </p:cNvSpPr>
          <p:nvPr/>
        </p:nvSpPr>
        <p:spPr bwMode="auto">
          <a:xfrm>
            <a:off x="1905000" y="2590800"/>
            <a:ext cx="457200" cy="457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3637" name="Picture 37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0"/>
            <a:ext cx="7543800" cy="533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3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36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3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5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5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0" grpId="0" animBg="1"/>
      <p:bldP spid="153609" grpId="0" animBg="1"/>
      <p:bldP spid="153613" grpId="0" animBg="1"/>
      <p:bldP spid="153615" grpId="0" animBg="1"/>
      <p:bldP spid="153616" grpId="0" build="allAtOnce" animBg="1"/>
      <p:bldP spid="153617" grpId="0" animBg="1"/>
      <p:bldP spid="153621" grpId="0" animBg="1"/>
      <p:bldP spid="153623" grpId="0" animBg="1"/>
      <p:bldP spid="153631" grpId="0" animBg="1"/>
      <p:bldP spid="153632" grpId="0" animBg="1"/>
      <p:bldP spid="153633" grpId="0" animBg="1"/>
      <p:bldP spid="153634" grpId="0" animBg="1"/>
      <p:bldP spid="1536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B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2590800" y="838200"/>
            <a:ext cx="3810000" cy="533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107763" dir="18900000" algn="ctr" rotWithShape="0">
                    <a:srgbClr val="9999FF">
                      <a:alpha val="5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HOẠT  ĐỘNG    3 </a:t>
            </a:r>
          </a:p>
        </p:txBody>
      </p:sp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685800" y="1981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r>
              <a:rPr lang="vi-VN" sz="3600" b="1" kern="10">
                <a:ln w="38100">
                  <a:solidFill>
                    <a:srgbClr val="9900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0000FF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9999FF">
                      <a:alpha val="5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Ý  NGHĨA CỦA VIỆC </a:t>
            </a:r>
          </a:p>
          <a:p>
            <a:r>
              <a:rPr lang="vi-VN" sz="3600" b="1" kern="10">
                <a:ln w="38100">
                  <a:solidFill>
                    <a:srgbClr val="9900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0000FF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9999FF">
                      <a:alpha val="5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NGHĨA QUÂN TÂY SƠN </a:t>
            </a:r>
          </a:p>
          <a:p>
            <a:r>
              <a:rPr lang="vi-VN" sz="3600" b="1" kern="10">
                <a:ln w="38100">
                  <a:solidFill>
                    <a:srgbClr val="9900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0000FF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9999FF">
                      <a:alpha val="5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TIẾN RA THĂNG LONG   </a:t>
            </a:r>
            <a:endParaRPr lang="en-US" sz="3600" b="1" kern="10">
              <a:ln w="38100">
                <a:solidFill>
                  <a:srgbClr val="990033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0000FF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9999FF">
                    <a:alpha val="50000"/>
                  </a:srgbClr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pic>
        <p:nvPicPr>
          <p:cNvPr id="16393" name="Picture 9" descr="56CEE190D2834983BE9B1882D8651F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0" y="0"/>
            <a:ext cx="857250" cy="1905000"/>
          </a:xfrm>
          <a:prstGeom prst="rect">
            <a:avLst/>
          </a:prstGeom>
          <a:noFill/>
        </p:spPr>
      </p:pic>
      <p:pic>
        <p:nvPicPr>
          <p:cNvPr id="16394" name="Picture 10" descr="56CEE190D2834983BE9B1882D8651F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81600"/>
            <a:ext cx="857250" cy="1905000"/>
          </a:xfrm>
          <a:prstGeom prst="rect">
            <a:avLst/>
          </a:prstGeom>
          <a:noFill/>
        </p:spPr>
      </p:pic>
      <p:pic>
        <p:nvPicPr>
          <p:cNvPr id="16395" name="Picture 11" descr="56CEE190D2834983BE9B1882D8651F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28800"/>
            <a:ext cx="857250" cy="1905000"/>
          </a:xfrm>
          <a:prstGeom prst="rect">
            <a:avLst/>
          </a:prstGeom>
          <a:noFill/>
        </p:spPr>
      </p:pic>
      <p:pic>
        <p:nvPicPr>
          <p:cNvPr id="16396" name="Picture 12" descr="56CEE190D2834983BE9B1882D8651F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57250" cy="1905000"/>
          </a:xfrm>
          <a:prstGeom prst="rect">
            <a:avLst/>
          </a:prstGeom>
          <a:noFill/>
        </p:spPr>
      </p:pic>
      <p:pic>
        <p:nvPicPr>
          <p:cNvPr id="16397" name="Picture 13" descr="56CEE190D2834983BE9B1882D8651F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2800"/>
            <a:ext cx="857250" cy="1905000"/>
          </a:xfrm>
          <a:prstGeom prst="rect">
            <a:avLst/>
          </a:prstGeom>
          <a:noFill/>
        </p:spPr>
      </p:pic>
      <p:pic>
        <p:nvPicPr>
          <p:cNvPr id="16398" name="Picture 14" descr="85B262A1A2114D5086B125AD97482D9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7115175" y="-638175"/>
            <a:ext cx="809625" cy="2085975"/>
          </a:xfrm>
          <a:prstGeom prst="rect">
            <a:avLst/>
          </a:prstGeom>
          <a:noFill/>
        </p:spPr>
      </p:pic>
      <p:pic>
        <p:nvPicPr>
          <p:cNvPr id="16399" name="Picture 15" descr="85B262A1A2114D5086B125AD97482D9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5286375" y="-638175"/>
            <a:ext cx="809625" cy="2085975"/>
          </a:xfrm>
          <a:prstGeom prst="rect">
            <a:avLst/>
          </a:prstGeom>
          <a:noFill/>
        </p:spPr>
      </p:pic>
      <p:pic>
        <p:nvPicPr>
          <p:cNvPr id="16400" name="Picture 16" descr="85B262A1A2114D5086B125AD97482D9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3457575" y="-638175"/>
            <a:ext cx="809625" cy="2085975"/>
          </a:xfrm>
          <a:prstGeom prst="rect">
            <a:avLst/>
          </a:prstGeom>
          <a:noFill/>
        </p:spPr>
      </p:pic>
      <p:pic>
        <p:nvPicPr>
          <p:cNvPr id="16401" name="Picture 17" descr="85B262A1A2114D5086B125AD97482D9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1400175" y="-638175"/>
            <a:ext cx="809625" cy="2085975"/>
          </a:xfrm>
          <a:prstGeom prst="rect">
            <a:avLst/>
          </a:prstGeom>
          <a:noFill/>
        </p:spPr>
      </p:pic>
      <p:pic>
        <p:nvPicPr>
          <p:cNvPr id="16402" name="Picture 18" descr="85B262A1A2114D5086B125AD97482D9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3228975" y="5410200"/>
            <a:ext cx="809625" cy="2085975"/>
          </a:xfrm>
          <a:prstGeom prst="rect">
            <a:avLst/>
          </a:prstGeom>
          <a:noFill/>
        </p:spPr>
      </p:pic>
      <p:pic>
        <p:nvPicPr>
          <p:cNvPr id="16403" name="Picture 19" descr="85B262A1A2114D5086B125AD97482D9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1171575" y="5410200"/>
            <a:ext cx="809625" cy="2085975"/>
          </a:xfrm>
          <a:prstGeom prst="rect">
            <a:avLst/>
          </a:prstGeom>
          <a:noFill/>
        </p:spPr>
      </p:pic>
      <p:pic>
        <p:nvPicPr>
          <p:cNvPr id="16404" name="Picture 20" descr="85B262A1A2114D5086B125AD97482D9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5362575" y="5410200"/>
            <a:ext cx="809625" cy="2085975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3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6" grpId="1" animBg="1"/>
      <p:bldP spid="16387" grpId="0" animBg="1"/>
      <p:bldP spid="1638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914400" y="838200"/>
            <a:ext cx="7391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4800" b="1" baseline="0">
                <a:latin typeface="VNI-Times" pitchFamily="2" charset="0"/>
              </a:rPr>
              <a:t>Hoïc sinh thaûo luaän nhoùm 2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4800" b="1" baseline="0">
                <a:latin typeface="VNI-Times" pitchFamily="2" charset="0"/>
              </a:rPr>
              <a:t>-Neâu yù nghóa cuoäc tieán quaân ra Thaêng Long cuûa Nguyeãn Hueä </a:t>
            </a:r>
            <a:r>
              <a:rPr lang="en-US" sz="4800" b="1" baseline="0">
                <a:latin typeface="BatangChe" pitchFamily="49" charset="-127"/>
              </a:rPr>
              <a:t>.</a:t>
            </a:r>
            <a:endParaRPr lang="en-US" sz="7200" b="1" baseline="0">
              <a:latin typeface="BatangChe" pitchFamily="49" charset="-127"/>
            </a:endParaRPr>
          </a:p>
        </p:txBody>
      </p:sp>
      <p:pic>
        <p:nvPicPr>
          <p:cNvPr id="60424" name="Picture 8" descr="ros02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54475"/>
            <a:ext cx="2133600" cy="2803525"/>
          </a:xfrm>
          <a:prstGeom prst="rect">
            <a:avLst/>
          </a:prstGeom>
          <a:noFill/>
        </p:spPr>
      </p:pic>
      <p:sp>
        <p:nvSpPr>
          <p:cNvPr id="60425" name="WordArt 9"/>
          <p:cNvSpPr>
            <a:spLocks noChangeArrowheads="1" noChangeShapeType="1" noTextEdit="1"/>
          </p:cNvSpPr>
          <p:nvPr/>
        </p:nvSpPr>
        <p:spPr bwMode="auto">
          <a:xfrm>
            <a:off x="3276600" y="5105400"/>
            <a:ext cx="18097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HẾT GIỜ</a:t>
            </a:r>
          </a:p>
        </p:txBody>
      </p:sp>
      <p:pic>
        <p:nvPicPr>
          <p:cNvPr id="60426" name="Picture 10" descr="657798w8kz7t9wah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07375" y="0"/>
            <a:ext cx="936625" cy="2047875"/>
          </a:xfrm>
          <a:prstGeom prst="rect">
            <a:avLst/>
          </a:prstGeom>
          <a:noFill/>
        </p:spPr>
      </p:pic>
      <p:pic>
        <p:nvPicPr>
          <p:cNvPr id="60427" name="Picture 11" descr="56CEE190D2834983BE9B1882D8651F7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7085012" y="5256213"/>
            <a:ext cx="993775" cy="2209800"/>
          </a:xfrm>
          <a:prstGeom prst="rect">
            <a:avLst/>
          </a:prstGeom>
          <a:noFill/>
        </p:spPr>
      </p:pic>
      <p:pic>
        <p:nvPicPr>
          <p:cNvPr id="60428" name="Picture 12" descr="56CEE190D2834983BE9B1882D8651F7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4799012" y="5256213"/>
            <a:ext cx="993775" cy="2209800"/>
          </a:xfrm>
          <a:prstGeom prst="rect">
            <a:avLst/>
          </a:prstGeom>
          <a:noFill/>
        </p:spPr>
      </p:pic>
      <p:pic>
        <p:nvPicPr>
          <p:cNvPr id="60429" name="Picture 13" descr="56CEE190D2834983BE9B1882D8651F7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2513012" y="5256213"/>
            <a:ext cx="993775" cy="2209800"/>
          </a:xfrm>
          <a:prstGeom prst="rect">
            <a:avLst/>
          </a:prstGeom>
          <a:noFill/>
        </p:spPr>
      </p:pic>
      <p:pic>
        <p:nvPicPr>
          <p:cNvPr id="60430" name="Picture 14" descr="657798w8kz7t9wah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07375" y="2133600"/>
            <a:ext cx="936625" cy="1895475"/>
          </a:xfrm>
          <a:prstGeom prst="rect">
            <a:avLst/>
          </a:prstGeom>
          <a:noFill/>
        </p:spPr>
      </p:pic>
      <p:pic>
        <p:nvPicPr>
          <p:cNvPr id="60431" name="Picture 15" descr="657798w8kz7t9wah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07375" y="4114800"/>
            <a:ext cx="936625" cy="2047875"/>
          </a:xfrm>
          <a:prstGeom prst="rect">
            <a:avLst/>
          </a:prstGeom>
          <a:noFill/>
        </p:spPr>
      </p:pic>
      <p:pic>
        <p:nvPicPr>
          <p:cNvPr id="60432" name="Picture 16" descr="657798w8kz7t9wah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36625" cy="2047875"/>
          </a:xfrm>
          <a:prstGeom prst="rect">
            <a:avLst/>
          </a:prstGeom>
          <a:noFill/>
        </p:spPr>
      </p:pic>
      <p:pic>
        <p:nvPicPr>
          <p:cNvPr id="60433" name="Picture 17" descr="657798w8kz7t9wah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362200"/>
            <a:ext cx="936625" cy="2047875"/>
          </a:xfrm>
          <a:prstGeom prst="rect">
            <a:avLst/>
          </a:prstGeom>
          <a:noFill/>
        </p:spPr>
      </p:pic>
      <p:pic>
        <p:nvPicPr>
          <p:cNvPr id="60434" name="Picture 18" descr="56CEE190D2834983BE9B1882D8651F7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3732212" y="-608012"/>
            <a:ext cx="993775" cy="2209800"/>
          </a:xfrm>
          <a:prstGeom prst="rect">
            <a:avLst/>
          </a:prstGeom>
          <a:noFill/>
        </p:spPr>
      </p:pic>
      <p:pic>
        <p:nvPicPr>
          <p:cNvPr id="60435" name="Picture 19" descr="56CEE190D2834983BE9B1882D8651F7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6323012" y="-608012"/>
            <a:ext cx="993775" cy="2209800"/>
          </a:xfrm>
          <a:prstGeom prst="rect">
            <a:avLst/>
          </a:prstGeom>
          <a:noFill/>
        </p:spPr>
      </p:pic>
      <p:pic>
        <p:nvPicPr>
          <p:cNvPr id="60436" name="Picture 20" descr="56CEE190D2834983BE9B1882D8651F7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1446212" y="-608012"/>
            <a:ext cx="993775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90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89999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 build="p"/>
      <p:bldP spid="604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7" name="Picture 7" descr="a6718618ca3c030300aac6f8d70d2c9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685" name="WordArt 5"/>
          <p:cNvSpPr>
            <a:spLocks noChangeArrowheads="1" noChangeShapeType="1" noTextEdit="1"/>
          </p:cNvSpPr>
          <p:nvPr/>
        </p:nvSpPr>
        <p:spPr bwMode="auto">
          <a:xfrm>
            <a:off x="2590800" y="457200"/>
            <a:ext cx="3810000" cy="24161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VNI-Tekon"/>
              </a:rPr>
              <a:t>KIEÅM TRA BAØI CUÕ</a:t>
            </a:r>
          </a:p>
        </p:txBody>
      </p:sp>
      <p:sp>
        <p:nvSpPr>
          <p:cNvPr id="71686" name="WordArt 6"/>
          <p:cNvSpPr>
            <a:spLocks noChangeArrowheads="1" noChangeShapeType="1" noTextEdit="1"/>
          </p:cNvSpPr>
          <p:nvPr/>
        </p:nvSpPr>
        <p:spPr bwMode="auto">
          <a:xfrm>
            <a:off x="2438400" y="2819400"/>
            <a:ext cx="6315075" cy="1376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Helve"/>
              </a:rPr>
              <a:t>THAØNH THÒ THEÁ KÆ XVI-XVII</a:t>
            </a: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2" name="Picture 4" descr="k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1" name="WordArt 5"/>
          <p:cNvSpPr>
            <a:spLocks noChangeArrowheads="1" noChangeShapeType="1" noTextEdit="1"/>
          </p:cNvSpPr>
          <p:nvPr/>
        </p:nvSpPr>
        <p:spPr bwMode="auto">
          <a:xfrm>
            <a:off x="1219200" y="1524000"/>
            <a:ext cx="6791325" cy="272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Wide Latin"/>
              </a:rPr>
              <a:t>Các</a:t>
            </a:r>
            <a:r>
              <a:rPr lang="en-US" sz="3600" kern="10" baseline="0" dirty="0" smtClean="0">
                <a:ln w="9525">
                  <a:noFill/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Wide Latin"/>
              </a:rPr>
              <a:t> </a:t>
            </a:r>
            <a:r>
              <a:rPr lang="en-US" sz="3600" kern="10" baseline="0" dirty="0" err="1" smtClean="0">
                <a:ln w="9525">
                  <a:noFill/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Wide Latin"/>
              </a:rPr>
              <a:t>nhóm</a:t>
            </a:r>
            <a:r>
              <a:rPr lang="en-US" sz="3600" kern="10" baseline="0" dirty="0" smtClean="0">
                <a:ln w="9525">
                  <a:noFill/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Wide Latin"/>
              </a:rPr>
              <a:t> </a:t>
            </a:r>
            <a:r>
              <a:rPr lang="en-US" sz="3600" kern="10" baseline="0" dirty="0" err="1" smtClean="0">
                <a:ln w="9525">
                  <a:noFill/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Wide Latin"/>
              </a:rPr>
              <a:t>trình</a:t>
            </a:r>
            <a:r>
              <a:rPr lang="en-US" sz="3600" kern="10" baseline="0" dirty="0" smtClean="0">
                <a:ln w="9525">
                  <a:noFill/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Wide Latin"/>
              </a:rPr>
              <a:t> </a:t>
            </a:r>
            <a:r>
              <a:rPr lang="en-US" sz="3600" kern="10" baseline="0" dirty="0" err="1" smtClean="0">
                <a:ln w="9525">
                  <a:noFill/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Wide Latin"/>
              </a:rPr>
              <a:t>bày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Wide Latin"/>
              </a:rPr>
              <a:t> 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0033CC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VNI-Wide Latin"/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6" name="Line 6"/>
          <p:cNvSpPr>
            <a:spLocks noChangeShapeType="1"/>
          </p:cNvSpPr>
          <p:nvPr/>
        </p:nvSpPr>
        <p:spPr bwMode="auto">
          <a:xfrm flipV="1">
            <a:off x="2209800" y="1600200"/>
            <a:ext cx="16002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17768" name="Picture 8" descr="D62FC02CDCB14F6CAF21CEC124DDD1A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952500" cy="1143000"/>
          </a:xfrm>
          <a:prstGeom prst="rect">
            <a:avLst/>
          </a:prstGeom>
          <a:noFill/>
        </p:spPr>
      </p:pic>
      <p:pic>
        <p:nvPicPr>
          <p:cNvPr id="117769" name="Picture 9" descr="597876oto1c630f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71500" cy="2286000"/>
          </a:xfrm>
          <a:prstGeom prst="rect">
            <a:avLst/>
          </a:prstGeom>
          <a:noFill/>
        </p:spPr>
      </p:pic>
      <p:pic>
        <p:nvPicPr>
          <p:cNvPr id="117770" name="Picture 10" descr="597876oto1c630f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0000"/>
            <a:ext cx="571500" cy="2286000"/>
          </a:xfrm>
          <a:prstGeom prst="rect">
            <a:avLst/>
          </a:prstGeom>
          <a:noFill/>
        </p:spPr>
      </p:pic>
      <p:pic>
        <p:nvPicPr>
          <p:cNvPr id="117771" name="Picture 11" descr="597876oto1c630f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0" y="2057400"/>
            <a:ext cx="571500" cy="2286000"/>
          </a:xfrm>
          <a:prstGeom prst="rect">
            <a:avLst/>
          </a:prstGeom>
          <a:noFill/>
        </p:spPr>
      </p:pic>
      <p:pic>
        <p:nvPicPr>
          <p:cNvPr id="117772" name="Picture 12" descr="597876oto1c630f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0" y="4343400"/>
            <a:ext cx="571500" cy="2286000"/>
          </a:xfrm>
          <a:prstGeom prst="rect">
            <a:avLst/>
          </a:prstGeom>
          <a:noFill/>
        </p:spPr>
      </p:pic>
      <p:pic>
        <p:nvPicPr>
          <p:cNvPr id="117773" name="Picture 13" descr="597876oto1c630f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0" y="0"/>
            <a:ext cx="571500" cy="2286000"/>
          </a:xfrm>
          <a:prstGeom prst="rect">
            <a:avLst/>
          </a:prstGeom>
          <a:noFill/>
        </p:spPr>
      </p:pic>
      <p:pic>
        <p:nvPicPr>
          <p:cNvPr id="117774" name="Picture 14" descr="callout024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447800"/>
            <a:ext cx="1981200" cy="2590800"/>
          </a:xfrm>
          <a:prstGeom prst="rect">
            <a:avLst/>
          </a:prstGeom>
          <a:noFill/>
        </p:spPr>
      </p:pic>
      <p:sp>
        <p:nvSpPr>
          <p:cNvPr id="117775" name="Text Box 15"/>
          <p:cNvSpPr txBox="1">
            <a:spLocks noChangeArrowheads="1"/>
          </p:cNvSpPr>
          <p:nvPr/>
        </p:nvSpPr>
        <p:spPr bwMode="auto">
          <a:xfrm>
            <a:off x="762000" y="2514600"/>
            <a:ext cx="152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baseline="0"/>
              <a:t>ý</a:t>
            </a:r>
            <a:br>
              <a:rPr lang="en-US" sz="2800" b="1" baseline="0"/>
            </a:br>
            <a:r>
              <a:rPr lang="en-US" sz="2800" b="1" baseline="0"/>
              <a:t>Nghĩa</a:t>
            </a:r>
            <a:endParaRPr lang="vi-VN" sz="2800" b="1" baseline="0"/>
          </a:p>
        </p:txBody>
      </p:sp>
      <p:pic>
        <p:nvPicPr>
          <p:cNvPr id="117776" name="Picture 16" descr="callout023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-304800"/>
            <a:ext cx="3505200" cy="2674938"/>
          </a:xfrm>
          <a:prstGeom prst="rect">
            <a:avLst/>
          </a:prstGeom>
          <a:noFill/>
        </p:spPr>
      </p:pic>
      <p:sp>
        <p:nvSpPr>
          <p:cNvPr id="117777" name="Text Box 17"/>
          <p:cNvSpPr txBox="1">
            <a:spLocks noChangeArrowheads="1"/>
          </p:cNvSpPr>
          <p:nvPr/>
        </p:nvSpPr>
        <p:spPr bwMode="auto">
          <a:xfrm>
            <a:off x="3886200" y="1066800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baseline="0"/>
              <a:t>Lật đổ chính quyền họ Trịnh</a:t>
            </a:r>
            <a:endParaRPr lang="vi-VN" sz="2400" b="1" baseline="0"/>
          </a:p>
        </p:txBody>
      </p:sp>
      <p:sp>
        <p:nvSpPr>
          <p:cNvPr id="117778" name="Line 18"/>
          <p:cNvSpPr>
            <a:spLocks noChangeShapeType="1"/>
          </p:cNvSpPr>
          <p:nvPr/>
        </p:nvSpPr>
        <p:spPr bwMode="auto">
          <a:xfrm>
            <a:off x="2438400" y="3200400"/>
            <a:ext cx="19050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17781" name="Picture 21" descr="callout030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3200400"/>
            <a:ext cx="4648200" cy="3213100"/>
          </a:xfrm>
          <a:prstGeom prst="rect">
            <a:avLst/>
          </a:prstGeom>
          <a:noFill/>
        </p:spPr>
      </p:pic>
      <p:sp>
        <p:nvSpPr>
          <p:cNvPr id="117782" name="Text Box 22"/>
          <p:cNvSpPr txBox="1">
            <a:spLocks noChangeArrowheads="1"/>
          </p:cNvSpPr>
          <p:nvPr/>
        </p:nvSpPr>
        <p:spPr bwMode="auto">
          <a:xfrm>
            <a:off x="4419600" y="3581400"/>
            <a:ext cx="3276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baseline="0">
                <a:solidFill>
                  <a:srgbClr val="FF3300"/>
                </a:solidFill>
              </a:rPr>
              <a:t>Mở đầu cho</a:t>
            </a:r>
            <a:br>
              <a:rPr lang="en-US" sz="2400" b="1" baseline="0">
                <a:solidFill>
                  <a:srgbClr val="FF3300"/>
                </a:solidFill>
              </a:rPr>
            </a:br>
            <a:r>
              <a:rPr lang="en-US" sz="2400" b="1" baseline="0">
                <a:solidFill>
                  <a:srgbClr val="FF3300"/>
                </a:solidFill>
              </a:rPr>
              <a:t> việc thống nhất</a:t>
            </a:r>
            <a:br>
              <a:rPr lang="en-US" sz="2400" b="1" baseline="0">
                <a:solidFill>
                  <a:srgbClr val="FF3300"/>
                </a:solidFill>
              </a:rPr>
            </a:br>
            <a:r>
              <a:rPr lang="en-US" sz="2400" b="1" baseline="0">
                <a:solidFill>
                  <a:srgbClr val="FF3300"/>
                </a:solidFill>
              </a:rPr>
              <a:t>đất nước</a:t>
            </a:r>
            <a:r>
              <a:rPr lang="vi-VN" sz="2400" b="1" baseline="0">
                <a:solidFill>
                  <a:srgbClr val="FF3300"/>
                </a:solidFill>
              </a:rPr>
              <a:t> sau hơn </a:t>
            </a:r>
            <a:br>
              <a:rPr lang="vi-VN" sz="2400" b="1" baseline="0">
                <a:solidFill>
                  <a:srgbClr val="FF3300"/>
                </a:solidFill>
              </a:rPr>
            </a:br>
            <a:r>
              <a:rPr lang="vi-VN" sz="2400" b="1" baseline="0">
                <a:solidFill>
                  <a:srgbClr val="FF3300"/>
                </a:solidFill>
              </a:rPr>
              <a:t>200 năm bị chia cắt</a:t>
            </a:r>
          </a:p>
        </p:txBody>
      </p:sp>
      <p:pic>
        <p:nvPicPr>
          <p:cNvPr id="117783" name="Picture 23" descr="597876oto1c630f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7105650" y="5429250"/>
            <a:ext cx="571500" cy="2286000"/>
          </a:xfrm>
          <a:prstGeom prst="rect">
            <a:avLst/>
          </a:prstGeom>
          <a:noFill/>
        </p:spPr>
      </p:pic>
      <p:pic>
        <p:nvPicPr>
          <p:cNvPr id="117784" name="Picture 24" descr="597876oto1c630f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4362450" y="5429250"/>
            <a:ext cx="571500" cy="2286000"/>
          </a:xfrm>
          <a:prstGeom prst="rect">
            <a:avLst/>
          </a:prstGeom>
          <a:noFill/>
        </p:spPr>
      </p:pic>
      <p:pic>
        <p:nvPicPr>
          <p:cNvPr id="117785" name="Picture 25" descr="597876oto1c630f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695450" y="5429250"/>
            <a:ext cx="571500" cy="2286000"/>
          </a:xfrm>
          <a:prstGeom prst="rect">
            <a:avLst/>
          </a:prstGeom>
          <a:noFill/>
        </p:spPr>
      </p:pic>
      <p:pic>
        <p:nvPicPr>
          <p:cNvPr id="117786" name="Picture 26" descr="D62FC02CDCB14F6CAF21CEC124DDD1A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5715000"/>
            <a:ext cx="952500" cy="1143000"/>
          </a:xfrm>
          <a:prstGeom prst="rect">
            <a:avLst/>
          </a:prstGeom>
          <a:noFill/>
        </p:spPr>
      </p:pic>
      <p:pic>
        <p:nvPicPr>
          <p:cNvPr id="117787" name="Picture 27" descr="D62FC02CDCB14F6CAF21CEC124DDD1A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5943600"/>
            <a:ext cx="952500" cy="1143000"/>
          </a:xfrm>
          <a:prstGeom prst="rect">
            <a:avLst/>
          </a:prstGeom>
          <a:noFill/>
        </p:spPr>
      </p:pic>
      <p:pic>
        <p:nvPicPr>
          <p:cNvPr id="117788" name="Picture 28" descr="D62FC02CDCB14F6CAF21CEC124DDD1A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0" y="5715000"/>
            <a:ext cx="952500" cy="1143000"/>
          </a:xfrm>
          <a:prstGeom prst="rect">
            <a:avLst/>
          </a:prstGeom>
          <a:noFill/>
        </p:spPr>
      </p:pic>
      <p:pic>
        <p:nvPicPr>
          <p:cNvPr id="117789" name="Picture 29" descr="597876oto1c630f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05000"/>
            <a:ext cx="571500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7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7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7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6" grpId="0" animBg="1"/>
      <p:bldP spid="117775" grpId="0"/>
      <p:bldP spid="11777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685800" y="0"/>
            <a:ext cx="8153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4800" b="1" baseline="0">
                <a:solidFill>
                  <a:srgbClr val="FF3399"/>
                </a:solidFill>
                <a:latin typeface="VNI-Times" pitchFamily="2" charset="0"/>
              </a:rPr>
              <a:t>Vì sao nhaân daân goïi oâng laø “ngöôøi anh huøng aùo vaûi” </a:t>
            </a:r>
            <a:r>
              <a:rPr lang="en-US" sz="4800" b="1" baseline="0">
                <a:solidFill>
                  <a:srgbClr val="FF3399"/>
                </a:solidFill>
                <a:latin typeface="BatangChe" pitchFamily="49" charset="-127"/>
              </a:rPr>
              <a:t>?</a:t>
            </a:r>
            <a:endParaRPr lang="en-US" sz="7200" b="1" baseline="0">
              <a:solidFill>
                <a:srgbClr val="FF0000"/>
              </a:solidFill>
              <a:latin typeface="BatangChe" pitchFamily="49" charset="-127"/>
            </a:endParaRPr>
          </a:p>
        </p:txBody>
      </p:sp>
      <p:pic>
        <p:nvPicPr>
          <p:cNvPr id="98309" name="Picture 5" descr="85B262A1A2114D5086B125AD97482D9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4375" y="-228600"/>
            <a:ext cx="809625" cy="2085975"/>
          </a:xfrm>
          <a:prstGeom prst="rect">
            <a:avLst/>
          </a:prstGeom>
          <a:noFill/>
        </p:spPr>
      </p:pic>
      <p:pic>
        <p:nvPicPr>
          <p:cNvPr id="98310" name="Picture 6" descr="85B262A1A2114D5086B125AD97482D9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8600"/>
            <a:ext cx="809625" cy="2085975"/>
          </a:xfrm>
          <a:prstGeom prst="rect">
            <a:avLst/>
          </a:prstGeom>
          <a:noFill/>
        </p:spPr>
      </p:pic>
      <p:pic>
        <p:nvPicPr>
          <p:cNvPr id="98311" name="Picture 7" descr="85B262A1A2114D5086B125AD97482D9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72025"/>
            <a:ext cx="809625" cy="2085975"/>
          </a:xfrm>
          <a:prstGeom prst="rect">
            <a:avLst/>
          </a:prstGeom>
          <a:noFill/>
        </p:spPr>
      </p:pic>
      <p:pic>
        <p:nvPicPr>
          <p:cNvPr id="98312" name="Picture 8" descr="85B262A1A2114D5086B125AD97482D9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4375" y="4772025"/>
            <a:ext cx="809625" cy="2085975"/>
          </a:xfrm>
          <a:prstGeom prst="rect">
            <a:avLst/>
          </a:prstGeom>
          <a:noFill/>
        </p:spPr>
      </p:pic>
      <p:pic>
        <p:nvPicPr>
          <p:cNvPr id="98313" name="Picture 9" descr="85B262A1A2114D5086B125AD97482D9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4375" y="3124200"/>
            <a:ext cx="809625" cy="2085975"/>
          </a:xfrm>
          <a:prstGeom prst="rect">
            <a:avLst/>
          </a:prstGeom>
          <a:noFill/>
        </p:spPr>
      </p:pic>
      <p:pic>
        <p:nvPicPr>
          <p:cNvPr id="98314" name="Picture 10" descr="85B262A1A2114D5086B125AD97482D9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4375" y="1371600"/>
            <a:ext cx="809625" cy="2085975"/>
          </a:xfrm>
          <a:prstGeom prst="rect">
            <a:avLst/>
          </a:prstGeom>
          <a:noFill/>
        </p:spPr>
      </p:pic>
      <p:pic>
        <p:nvPicPr>
          <p:cNvPr id="98315" name="Picture 11" descr="85B262A1A2114D5086B125AD97482D9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809625" cy="2162175"/>
          </a:xfrm>
          <a:prstGeom prst="rect">
            <a:avLst/>
          </a:prstGeom>
          <a:noFill/>
        </p:spPr>
      </p:pic>
      <p:pic>
        <p:nvPicPr>
          <p:cNvPr id="98316" name="Picture 12" descr="85B262A1A2114D5086B125AD97482D9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24200"/>
            <a:ext cx="809625" cy="2085975"/>
          </a:xfrm>
          <a:prstGeom prst="rect">
            <a:avLst/>
          </a:prstGeom>
          <a:noFill/>
        </p:spPr>
      </p:pic>
      <p:pic>
        <p:nvPicPr>
          <p:cNvPr id="98325" name="Picture 21" descr="vuaquangtrung2_viv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676400"/>
            <a:ext cx="7391400" cy="5181600"/>
          </a:xfrm>
          <a:prstGeom prst="rect">
            <a:avLst/>
          </a:prstGeom>
          <a:noFill/>
        </p:spPr>
      </p:pic>
      <p:pic>
        <p:nvPicPr>
          <p:cNvPr id="98326" name="Picture 22" descr="QT pha quan Than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981200"/>
            <a:ext cx="7467600" cy="4876800"/>
          </a:xfrm>
          <a:prstGeom prst="rect">
            <a:avLst/>
          </a:prstGeom>
          <a:noFill/>
        </p:spPr>
      </p:pic>
      <p:pic>
        <p:nvPicPr>
          <p:cNvPr id="98327" name="Picture 23" descr="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1676400"/>
            <a:ext cx="7543800" cy="5181600"/>
          </a:xfrm>
          <a:prstGeom prst="rect">
            <a:avLst/>
          </a:prstGeom>
          <a:noFill/>
        </p:spPr>
      </p:pic>
      <p:pic>
        <p:nvPicPr>
          <p:cNvPr id="98328" name="Picture 24" descr="71_NguyenHu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1752600"/>
            <a:ext cx="7391400" cy="48387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3000" fill="hold"/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3000" fill="hold"/>
                                        <p:tgtEl>
                                          <p:spTgt spid="983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3000" fill="hold"/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983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98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8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8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3000" fill="hold"/>
                                        <p:tgtEl>
                                          <p:spTgt spid="983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3000" fill="hold"/>
                                        <p:tgtEl>
                                          <p:spTgt spid="98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3000" fill="hold"/>
                                        <p:tgtEl>
                                          <p:spTgt spid="983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98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98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3000" fill="hold"/>
                                        <p:tgtEl>
                                          <p:spTgt spid="983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3000" fill="hold"/>
                                        <p:tgtEl>
                                          <p:spTgt spid="983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3000" fill="hold"/>
                                        <p:tgtEl>
                                          <p:spTgt spid="983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3000" fill="hold"/>
                                        <p:tgtEl>
                                          <p:spTgt spid="983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98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9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0"/>
                            </p:stCondLst>
                            <p:childTnLst>
                              <p:par>
                                <p:cTn id="52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3000" fill="hold"/>
                                        <p:tgtEl>
                                          <p:spTgt spid="98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3000" fill="hold"/>
                                        <p:tgtEl>
                                          <p:spTgt spid="98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3000" fill="hold"/>
                                        <p:tgtEl>
                                          <p:spTgt spid="983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3000" fill="hold"/>
                                        <p:tgtEl>
                                          <p:spTgt spid="98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500"/>
                            </p:stCondLst>
                            <p:childTnLst>
                              <p:par>
                                <p:cTn id="5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98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4" name="the ki 18the ki 18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33400" y="304800"/>
            <a:ext cx="83820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01" fill="hold"/>
                                        <p:tgtEl>
                                          <p:spTgt spid="1433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336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33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6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4" name="le hoi quang trung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1000"/>
            <a:ext cx="8077200" cy="5507038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34" fill="hold"/>
                                        <p:tgtEl>
                                          <p:spTgt spid="1474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746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7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74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46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k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3813"/>
            <a:ext cx="9128125" cy="6881813"/>
          </a:xfrm>
          <a:prstGeom prst="rect">
            <a:avLst/>
          </a:prstGeom>
          <a:noFill/>
        </p:spPr>
      </p:pic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1219200" y="1295400"/>
            <a:ext cx="67056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4000" baseline="0"/>
              <a:t>Năm 1786 dưới sự lãnh đạo của Nguyễn Huệ, nghĩa quân Tây Sơn tiến ra Thăng Long. Tiêu diệt chính quyền họ Trịnh , mở đầu cho việc thống nhất đất nước sau hơn 200 năm bị chia cắt.</a:t>
            </a:r>
          </a:p>
        </p:txBody>
      </p:sp>
    </p:spTree>
  </p:cSld>
  <p:clrMapOvr>
    <a:masterClrMapping/>
  </p:clrMapOvr>
  <p:transition spd="med">
    <p:circl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3" name="Picture 5" descr="B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156450"/>
          </a:xfrm>
          <a:prstGeom prst="rect">
            <a:avLst/>
          </a:prstGeom>
          <a:noFill/>
        </p:spPr>
      </p:pic>
      <p:sp>
        <p:nvSpPr>
          <p:cNvPr id="99332" name="WordArt 4"/>
          <p:cNvSpPr>
            <a:spLocks noChangeArrowheads="1" noChangeShapeType="1" noTextEdit="1"/>
          </p:cNvSpPr>
          <p:nvPr/>
        </p:nvSpPr>
        <p:spPr bwMode="auto">
          <a:xfrm>
            <a:off x="3048000" y="1676400"/>
            <a:ext cx="4038600" cy="3810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9833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VNI-Cooper"/>
              </a:rPr>
              <a:t>CUÛNG COÁÙ</a:t>
            </a: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0" y="3200400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3200" b="1" baseline="0">
                <a:solidFill>
                  <a:srgbClr val="0000FF"/>
                </a:solidFill>
                <a:latin typeface="VNI-Times" pitchFamily="2" charset="0"/>
              </a:rPr>
              <a:t>		A. Naêm 1786, do Nguyeãn Huệ chæ huy .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-914400" y="42672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3200" b="1" baseline="0">
                <a:solidFill>
                  <a:srgbClr val="0000FF"/>
                </a:solidFill>
                <a:latin typeface="VNI-Times" pitchFamily="2" charset="0"/>
              </a:rPr>
              <a:t>			B. Naêm 1786 do Nguyeãn Nhạc chæ huy.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762000" y="1524000"/>
            <a:ext cx="8001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baseline="0">
                <a:solidFill>
                  <a:srgbClr val="0033CC"/>
                </a:solidFill>
                <a:latin typeface="VNI-Times" pitchFamily="2" charset="0"/>
              </a:rPr>
              <a:t>Nghóa quaân Taây Sôn tieán ra Thaêng Long năm naøo?Do ai chæ huy?</a:t>
            </a: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-76200" y="51816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3200" b="1" baseline="0">
                <a:solidFill>
                  <a:srgbClr val="0000FF"/>
                </a:solidFill>
                <a:latin typeface="VNI-Times" pitchFamily="2" charset="0"/>
              </a:rPr>
              <a:t>		 C. Naêm 1785 , do Nguyeãn Hueä chæ huy</a:t>
            </a:r>
          </a:p>
        </p:txBody>
      </p:sp>
      <p:pic>
        <p:nvPicPr>
          <p:cNvPr id="76807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48600" y="5638800"/>
            <a:ext cx="304800" cy="304800"/>
          </a:xfrm>
          <a:prstGeom prst="rect">
            <a:avLst/>
          </a:prstGeom>
          <a:noFill/>
        </p:spPr>
      </p:pic>
      <p:pic>
        <p:nvPicPr>
          <p:cNvPr id="76815" name="Picture 15" descr="7D7A701FB8DE42BEBDF1CFFF1AB3F43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50" y="0"/>
            <a:ext cx="857250" cy="1905000"/>
          </a:xfrm>
          <a:prstGeom prst="rect">
            <a:avLst/>
          </a:prstGeom>
          <a:noFill/>
        </p:spPr>
      </p:pic>
      <p:pic>
        <p:nvPicPr>
          <p:cNvPr id="76816" name="Picture 16" descr="7D7A701FB8DE42BEBDF1CFFF1AB3F43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50" y="4953000"/>
            <a:ext cx="857250" cy="1905000"/>
          </a:xfrm>
          <a:prstGeom prst="rect">
            <a:avLst/>
          </a:prstGeom>
          <a:noFill/>
        </p:spPr>
      </p:pic>
      <p:pic>
        <p:nvPicPr>
          <p:cNvPr id="76817" name="Picture 17" descr="7D7A701FB8DE42BEBDF1CFFF1AB3F43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50" y="1981200"/>
            <a:ext cx="857250" cy="1905000"/>
          </a:xfrm>
          <a:prstGeom prst="rect">
            <a:avLst/>
          </a:prstGeom>
          <a:noFill/>
        </p:spPr>
      </p:pic>
      <p:pic>
        <p:nvPicPr>
          <p:cNvPr id="76818" name="Picture 18" descr="7D7A701FB8DE42BEBDF1CFFF1AB3F43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50" y="3581400"/>
            <a:ext cx="857250" cy="1905000"/>
          </a:xfrm>
          <a:prstGeom prst="rect">
            <a:avLst/>
          </a:prstGeom>
          <a:noFill/>
        </p:spPr>
      </p:pic>
      <p:pic>
        <p:nvPicPr>
          <p:cNvPr id="76819" name="Picture 19" descr="7D7A701FB8DE42BEBDF1CFFF1AB3F43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229475" y="5476875"/>
            <a:ext cx="857250" cy="1905000"/>
          </a:xfrm>
          <a:prstGeom prst="rect">
            <a:avLst/>
          </a:prstGeom>
          <a:noFill/>
        </p:spPr>
      </p:pic>
      <p:pic>
        <p:nvPicPr>
          <p:cNvPr id="76820" name="Picture 20" descr="7D7A701FB8DE42BEBDF1CFFF1AB3F43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3800475" y="5476875"/>
            <a:ext cx="857250" cy="1905000"/>
          </a:xfrm>
          <a:prstGeom prst="rect">
            <a:avLst/>
          </a:prstGeom>
          <a:noFill/>
        </p:spPr>
      </p:pic>
      <p:pic>
        <p:nvPicPr>
          <p:cNvPr id="76821" name="Picture 21" descr="7D7A701FB8DE42BEBDF1CFFF1AB3F43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553075" y="5476875"/>
            <a:ext cx="857250" cy="1905000"/>
          </a:xfrm>
          <a:prstGeom prst="rect">
            <a:avLst/>
          </a:prstGeom>
          <a:noFill/>
        </p:spPr>
      </p:pic>
      <p:pic>
        <p:nvPicPr>
          <p:cNvPr id="76822" name="Picture 22" descr="7D7A701FB8DE42BEBDF1CFFF1AB3F43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153275" y="-523875"/>
            <a:ext cx="857250" cy="1905000"/>
          </a:xfrm>
          <a:prstGeom prst="rect">
            <a:avLst/>
          </a:prstGeom>
          <a:noFill/>
        </p:spPr>
      </p:pic>
      <p:pic>
        <p:nvPicPr>
          <p:cNvPr id="76825" name="Picture 25" descr="7D7A701FB8DE42BEBDF1CFFF1AB3F43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2124075" y="5476875"/>
            <a:ext cx="857250" cy="1905000"/>
          </a:xfrm>
          <a:prstGeom prst="rect">
            <a:avLst/>
          </a:prstGeom>
          <a:noFill/>
        </p:spPr>
      </p:pic>
      <p:pic>
        <p:nvPicPr>
          <p:cNvPr id="76826" name="Picture 26" descr="7D7A701FB8DE42BEBDF1CFFF1AB3F43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486275" y="-523875"/>
            <a:ext cx="857250" cy="1905000"/>
          </a:xfrm>
          <a:prstGeom prst="rect">
            <a:avLst/>
          </a:prstGeom>
          <a:noFill/>
        </p:spPr>
      </p:pic>
      <p:pic>
        <p:nvPicPr>
          <p:cNvPr id="76827" name="Picture 27" descr="7D7A701FB8DE42BEBDF1CFFF1AB3F43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2505075" y="-523875"/>
            <a:ext cx="857250" cy="1905000"/>
          </a:xfrm>
          <a:prstGeom prst="rect">
            <a:avLst/>
          </a:prstGeom>
          <a:noFill/>
        </p:spPr>
      </p:pic>
      <p:pic>
        <p:nvPicPr>
          <p:cNvPr id="76828" name="Picture 28" descr="7D7A701FB8DE42BEBDF1CFFF1AB3F43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23875" y="-523875"/>
            <a:ext cx="857250" cy="1905000"/>
          </a:xfrm>
          <a:prstGeom prst="rect">
            <a:avLst/>
          </a:prstGeom>
          <a:noFill/>
        </p:spPr>
      </p:pic>
      <p:pic>
        <p:nvPicPr>
          <p:cNvPr id="76829" name="Picture 29" descr="7D7A701FB8DE42BEBDF1CFFF1AB3F43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781675" y="-523875"/>
            <a:ext cx="857250" cy="1905000"/>
          </a:xfrm>
          <a:prstGeom prst="rect">
            <a:avLst/>
          </a:prstGeom>
          <a:noFill/>
        </p:spPr>
      </p:pic>
      <p:pic>
        <p:nvPicPr>
          <p:cNvPr id="76830" name="Picture 30" descr="7D7A701FB8DE42BEBDF1CFFF1AB3F43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24000"/>
            <a:ext cx="857250" cy="1905000"/>
          </a:xfrm>
          <a:prstGeom prst="rect">
            <a:avLst/>
          </a:prstGeom>
          <a:noFill/>
        </p:spPr>
      </p:pic>
      <p:pic>
        <p:nvPicPr>
          <p:cNvPr id="76831" name="Picture 31" descr="7D7A701FB8DE42BEBDF1CFFF1AB3F43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86200"/>
            <a:ext cx="857250" cy="1905000"/>
          </a:xfrm>
          <a:prstGeom prst="rect">
            <a:avLst/>
          </a:prstGeom>
          <a:noFill/>
        </p:spPr>
      </p:pic>
      <p:pic>
        <p:nvPicPr>
          <p:cNvPr id="76834" name="Picture 34" descr="7D7A701FB8DE42BEBDF1CFFF1AB3F43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23875" y="5476875"/>
            <a:ext cx="857250" cy="1905000"/>
          </a:xfrm>
          <a:prstGeom prst="rect">
            <a:avLst/>
          </a:prstGeom>
          <a:noFill/>
        </p:spPr>
      </p:pic>
      <p:sp>
        <p:nvSpPr>
          <p:cNvPr id="76835" name="Rectangle 35"/>
          <p:cNvSpPr>
            <a:spLocks noGrp="1" noChangeArrowheads="1"/>
          </p:cNvSpPr>
          <p:nvPr>
            <p:ph type="body" idx="1"/>
          </p:nvPr>
        </p:nvSpPr>
        <p:spPr>
          <a:xfrm>
            <a:off x="2133600" y="381000"/>
            <a:ext cx="5867400" cy="6096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>
                <a:latin typeface="VNi times "/>
              </a:rPr>
              <a:t>Lựa chọn đáp án đúng nhất.</a:t>
            </a:r>
          </a:p>
        </p:txBody>
      </p:sp>
      <p:sp>
        <p:nvSpPr>
          <p:cNvPr id="76836" name="Oval 36"/>
          <p:cNvSpPr>
            <a:spLocks noChangeArrowheads="1"/>
          </p:cNvSpPr>
          <p:nvPr/>
        </p:nvSpPr>
        <p:spPr bwMode="auto">
          <a:xfrm>
            <a:off x="914400" y="3276600"/>
            <a:ext cx="457200" cy="533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plus/>
    <p:sndAc>
      <p:stSnd>
        <p:snd r:embed="rId3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6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745" fill="hold"/>
                                        <p:tgtEl>
                                          <p:spTgt spid="768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807"/>
                </p:tgtEl>
              </p:cMediaNode>
            </p:audio>
          </p:childTnLst>
        </p:cTn>
      </p:par>
    </p:tnLst>
    <p:bldLst>
      <p:bldP spid="76803" grpId="0"/>
      <p:bldP spid="76804" grpId="0"/>
      <p:bldP spid="76805" grpId="0"/>
      <p:bldP spid="76806" grpId="0"/>
      <p:bldP spid="768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1143000" y="2057400"/>
            <a:ext cx="6781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3200" b="1" baseline="0">
                <a:solidFill>
                  <a:srgbClr val="0000FF"/>
                </a:solidFill>
                <a:latin typeface="VNI-Times" pitchFamily="2" charset="0"/>
              </a:rPr>
              <a:t>A. Laät ñoå chính quyeàn hoï Nguyễn </a:t>
            </a:r>
            <a:r>
              <a:rPr lang="en-US" sz="3200" b="1" baseline="0">
                <a:solidFill>
                  <a:srgbClr val="0000FF"/>
                </a:solidFill>
                <a:latin typeface="VNi times new roman"/>
              </a:rPr>
              <a:t>và họ</a:t>
            </a:r>
            <a:r>
              <a:rPr lang="en-US" sz="3200" b="1" baseline="0">
                <a:solidFill>
                  <a:srgbClr val="0000FF"/>
                </a:solidFill>
                <a:latin typeface="VNI-Times" pitchFamily="2" charset="0"/>
              </a:rPr>
              <a:t> Trònh .</a:t>
            </a:r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762000" y="3581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3200" b="1" baseline="0">
                <a:solidFill>
                  <a:srgbClr val="0000FF"/>
                </a:solidFill>
                <a:latin typeface="VNI-Times" pitchFamily="2" charset="0"/>
              </a:rPr>
              <a:t>	B. Thoáng nhaát giang sôn. </a:t>
            </a: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838200" y="685800"/>
            <a:ext cx="8305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baseline="0">
                <a:solidFill>
                  <a:srgbClr val="0033CC"/>
                </a:solidFill>
                <a:latin typeface="VNI-Times" pitchFamily="2" charset="0"/>
              </a:rPr>
              <a:t>Muïc ñích cuûa quaân Taây Sôn tieán ra Thaêng Long laø?</a:t>
            </a:r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1066800" y="4800600"/>
            <a:ext cx="6248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3200" b="1" baseline="0">
                <a:solidFill>
                  <a:srgbClr val="0000FF"/>
                </a:solidFill>
                <a:latin typeface="VNI-Times" pitchFamily="2" charset="0"/>
              </a:rPr>
              <a:t>C. Lật đổ chính quyền họ Trịnh, thống nhất giang sơn .</a:t>
            </a:r>
          </a:p>
        </p:txBody>
      </p:sp>
      <p:pic>
        <p:nvPicPr>
          <p:cNvPr id="137222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114800" y="4648200"/>
            <a:ext cx="304800" cy="304800"/>
          </a:xfrm>
          <a:prstGeom prst="rect">
            <a:avLst/>
          </a:prstGeom>
          <a:noFill/>
        </p:spPr>
      </p:pic>
      <p:sp>
        <p:nvSpPr>
          <p:cNvPr id="137228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2133600" y="0"/>
            <a:ext cx="5867400" cy="6096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/>
              <a:t>Lựa chọn đáp án đúng nhất.</a:t>
            </a:r>
          </a:p>
        </p:txBody>
      </p:sp>
      <p:sp>
        <p:nvSpPr>
          <p:cNvPr id="137229" name="Oval 13"/>
          <p:cNvSpPr>
            <a:spLocks noChangeArrowheads="1"/>
          </p:cNvSpPr>
          <p:nvPr/>
        </p:nvSpPr>
        <p:spPr bwMode="auto">
          <a:xfrm>
            <a:off x="1066800" y="4876800"/>
            <a:ext cx="457200" cy="533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7230" name="Picture 14" descr="CTRE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5029200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  <p:sndAc>
      <p:stSnd>
        <p:snd r:embed="rId3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745" fill="hold"/>
                                        <p:tgtEl>
                                          <p:spTgt spid="1372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7222"/>
                </p:tgtEl>
              </p:cMediaNode>
            </p:audio>
          </p:childTnLst>
        </p:cTn>
      </p:par>
    </p:tnLst>
    <p:bldLst>
      <p:bldP spid="137218" grpId="0"/>
      <p:bldP spid="137219" grpId="0" build="allAtOnce"/>
      <p:bldP spid="137220" grpId="0"/>
      <p:bldP spid="137221" grpId="0"/>
      <p:bldP spid="1372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-304800" y="2514600"/>
            <a:ext cx="830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3200" b="1" baseline="0">
                <a:solidFill>
                  <a:srgbClr val="0000FF"/>
                </a:solidFill>
                <a:latin typeface="VNI-Times" pitchFamily="2" charset="0"/>
              </a:rPr>
              <a:t>		A. Kinh thaønh Thaêng Long naùo loaïn , Chuùa Trònh Khaûi ñöùng ngoài khoâng yeân.</a:t>
            </a: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609600" y="3962400"/>
            <a:ext cx="7848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3200" b="1" baseline="0">
                <a:solidFill>
                  <a:srgbClr val="0000FF"/>
                </a:solidFill>
                <a:latin typeface="VNI-Times" pitchFamily="2" charset="0"/>
              </a:rPr>
              <a:t>B. Trònh Khaûi gaáp ruùt chuaån bò quaân vaø möu keá giöõ kinh thaønh. 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838200" y="457200"/>
            <a:ext cx="7848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baseline="0">
                <a:solidFill>
                  <a:srgbClr val="FF0000"/>
                </a:solidFill>
                <a:latin typeface="VNI-Times" pitchFamily="2" charset="0"/>
              </a:rPr>
              <a:t>Chuùa Trònh vaø baày toâi khi ñöôïc tin quaân Taây Sôn tieán ra Thaêng Long ñaõ coù thaùi ñoä nhö theá naøo?</a:t>
            </a:r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533400" y="55626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3200" b="1" baseline="0">
                <a:solidFill>
                  <a:srgbClr val="0000FF"/>
                </a:solidFill>
                <a:latin typeface="VNI-Times" pitchFamily="2" charset="0"/>
              </a:rPr>
              <a:t>C.  Cả </a:t>
            </a:r>
            <a:r>
              <a:rPr lang="en-US" sz="3200" b="1" baseline="0">
                <a:solidFill>
                  <a:srgbClr val="0000FF"/>
                </a:solidFill>
                <a:latin typeface="VNi times new roman"/>
              </a:rPr>
              <a:t>2 ý trên .</a:t>
            </a:r>
            <a:r>
              <a:rPr lang="en-US" sz="3200" b="1" baseline="0">
                <a:solidFill>
                  <a:srgbClr val="0000FF"/>
                </a:solidFill>
                <a:latin typeface="VNI-Times" pitchFamily="2" charset="0"/>
              </a:rPr>
              <a:t> </a:t>
            </a:r>
          </a:p>
        </p:txBody>
      </p:sp>
      <p:pic>
        <p:nvPicPr>
          <p:cNvPr id="138251" name="Picture 11">
            <a:hlinkClick r:id="" action="ppaction://media"/>
          </p:cNvPr>
          <p:cNvPicPr>
            <a:picLocks noRot="1" noChangeAspect="1" noChangeArrowheads="1"/>
          </p:cNvPicPr>
          <p:nvPr>
            <p:ph/>
            <a:wavAudioFile r:embed="rId1" name="j0214098.wav"/>
          </p:nvPr>
        </p:nvPicPr>
        <p:blipFill>
          <a:blip r:embed="rId4"/>
          <a:srcRect/>
          <a:stretch>
            <a:fillRect/>
          </a:stretch>
        </p:blipFill>
        <p:spPr>
          <a:xfrm>
            <a:off x="7696200" y="6248400"/>
            <a:ext cx="304800" cy="304800"/>
          </a:xfrm>
          <a:ln/>
        </p:spPr>
      </p:pic>
      <p:sp>
        <p:nvSpPr>
          <p:cNvPr id="138254" name="Rectangle 14"/>
          <p:cNvSpPr>
            <a:spLocks noChangeArrowheads="1"/>
          </p:cNvSpPr>
          <p:nvPr/>
        </p:nvSpPr>
        <p:spPr bwMode="auto">
          <a:xfrm>
            <a:off x="2133600" y="0"/>
            <a:ext cx="586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3200" b="1" baseline="0">
                <a:latin typeface="VNi times "/>
              </a:rPr>
              <a:t>Lựa chọn đáp án đúng nhất.</a:t>
            </a:r>
          </a:p>
        </p:txBody>
      </p:sp>
      <p:sp>
        <p:nvSpPr>
          <p:cNvPr id="138255" name="Oval 15"/>
          <p:cNvSpPr>
            <a:spLocks noChangeArrowheads="1"/>
          </p:cNvSpPr>
          <p:nvPr/>
        </p:nvSpPr>
        <p:spPr bwMode="auto">
          <a:xfrm>
            <a:off x="533400" y="5562600"/>
            <a:ext cx="457200" cy="533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8256" name="Picture 16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486400"/>
            <a:ext cx="1371600" cy="1371600"/>
          </a:xfrm>
          <a:prstGeom prst="rect">
            <a:avLst/>
          </a:prstGeom>
          <a:noFill/>
        </p:spPr>
      </p:pic>
      <p:pic>
        <p:nvPicPr>
          <p:cNvPr id="138257" name="Picture 17" descr="WhitecornerFlow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</p:spPr>
      </p:pic>
      <p:pic>
        <p:nvPicPr>
          <p:cNvPr id="138258" name="Picture 18" descr="WhitecornerFlow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486400"/>
            <a:ext cx="1371600" cy="1371600"/>
          </a:xfrm>
          <a:prstGeom prst="rect">
            <a:avLst/>
          </a:prstGeom>
          <a:noFill/>
        </p:spPr>
      </p:pic>
      <p:pic>
        <p:nvPicPr>
          <p:cNvPr id="138259" name="Picture 19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169571">
            <a:off x="7772400" y="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  <p:sndAc>
      <p:stSnd>
        <p:snd r:embed="rId3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8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745" fill="hold"/>
                                        <p:tgtEl>
                                          <p:spTgt spid="1382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8251"/>
                </p:tgtEl>
              </p:cMediaNode>
            </p:audio>
          </p:childTnLst>
        </p:cTn>
      </p:par>
    </p:tnLst>
    <p:bldLst>
      <p:bldP spid="138244" grpId="0"/>
      <p:bldP spid="138245" grpId="0" build="allAtOnce"/>
      <p:bldP spid="1382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8305800" cy="15240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>
                <a:solidFill>
                  <a:srgbClr val="0066FF"/>
                </a:solidFill>
              </a:rPr>
              <a:t>Câu 1. Thế kỉ XVI-XVII, ở nước ta có các thành thị nổi tiếng là:</a:t>
            </a:r>
            <a:endParaRPr lang="en-US" sz="4000">
              <a:solidFill>
                <a:srgbClr val="FF0000"/>
              </a:solidFill>
            </a:endParaRPr>
          </a:p>
        </p:txBody>
      </p:sp>
      <p:pic>
        <p:nvPicPr>
          <p:cNvPr id="111620" name="Picture 4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wavAudioFile r:embed="rId1" name="j0214098.wav"/>
          </p:nvPr>
        </p:nvPicPr>
        <p:blipFill>
          <a:blip r:embed="rId4"/>
          <a:srcRect/>
          <a:stretch>
            <a:fillRect/>
          </a:stretch>
        </p:blipFill>
        <p:spPr>
          <a:xfrm>
            <a:off x="4267200" y="6019800"/>
            <a:ext cx="304800" cy="304800"/>
          </a:xfrm>
          <a:ln/>
        </p:spPr>
      </p:pic>
      <p:pic>
        <p:nvPicPr>
          <p:cNvPr id="111621" name="Picture 5" descr="20070910013147918"/>
          <p:cNvPicPr>
            <a:picLocks noChangeAspect="1" noChangeArrowheads="1" noCrop="1"/>
          </p:cNvPicPr>
          <p:nvPr>
            <p:ph type="title"/>
          </p:nvPr>
        </p:nvPicPr>
        <p:blipFill>
          <a:blip r:embed="rId5"/>
          <a:srcRect/>
          <a:stretch>
            <a:fillRect/>
          </a:stretch>
        </p:blipFill>
        <p:spPr>
          <a:xfrm rot="445501">
            <a:off x="0" y="5410200"/>
            <a:ext cx="520700" cy="1447800"/>
          </a:xfrm>
          <a:noFill/>
          <a:ln/>
        </p:spPr>
      </p:pic>
      <p:pic>
        <p:nvPicPr>
          <p:cNvPr id="111622" name="Picture 6" descr="2007091001314791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4946960">
            <a:off x="768350" y="5873750"/>
            <a:ext cx="5207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23" name="Picture 7" descr="2007091001314791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570124">
            <a:off x="7778750" y="5873750"/>
            <a:ext cx="5207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24" name="Picture 8" descr="2007091001314791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45501">
            <a:off x="8623300" y="5410200"/>
            <a:ext cx="5207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25" name="Picture 9" descr="2007091001314791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45501">
            <a:off x="-260350" y="0"/>
            <a:ext cx="5207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26" name="Picture 10" descr="2007091001314791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8464550" y="-615950"/>
            <a:ext cx="5207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27" name="Picture 11" descr="2007091001314791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45501">
            <a:off x="8883650" y="0"/>
            <a:ext cx="5207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28" name="Picture 12" descr="2007091001314791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4946960">
            <a:off x="158750" y="-463550"/>
            <a:ext cx="5207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1629" name="Text Box 13"/>
          <p:cNvSpPr txBox="1">
            <a:spLocks noChangeArrowheads="1"/>
          </p:cNvSpPr>
          <p:nvPr/>
        </p:nvSpPr>
        <p:spPr bwMode="auto">
          <a:xfrm>
            <a:off x="457200" y="3200400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aseline="0" dirty="0">
                <a:latin typeface="VNI Times" pitchFamily="2" charset="0"/>
              </a:rPr>
              <a:t>A. </a:t>
            </a:r>
            <a:r>
              <a:rPr lang="en-US" sz="2400" baseline="0" dirty="0" err="1" smtClean="0"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400" baseline="0" dirty="0" smtClean="0">
                <a:latin typeface="Times New Roman" pitchFamily="18" charset="0"/>
                <a:cs typeface="Times New Roman" pitchFamily="18" charset="0"/>
              </a:rPr>
              <a:t> Long , </a:t>
            </a:r>
            <a:r>
              <a:rPr lang="en-US" sz="2400" baseline="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0" dirty="0" err="1" smtClean="0"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2400" baseline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aseline="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aseline="0" dirty="0" smtClean="0">
                <a:latin typeface="Times New Roman" pitchFamily="18" charset="0"/>
                <a:cs typeface="Times New Roman" pitchFamily="18" charset="0"/>
              </a:rPr>
              <a:t> An</a:t>
            </a:r>
            <a:endParaRPr lang="vi-VN" sz="240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30" name="Text Box 14"/>
          <p:cNvSpPr txBox="1">
            <a:spLocks noChangeArrowheads="1"/>
          </p:cNvSpPr>
          <p:nvPr/>
        </p:nvSpPr>
        <p:spPr bwMode="auto">
          <a:xfrm>
            <a:off x="609600" y="4191000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aseline="0" dirty="0">
                <a:latin typeface="VNI Times" pitchFamily="2" charset="0"/>
              </a:rPr>
              <a:t>B. </a:t>
            </a:r>
            <a:r>
              <a:rPr lang="en-US" sz="2800" baseline="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aseline="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aseline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aseline="0" dirty="0" err="1" smtClean="0">
                <a:latin typeface="Times New Roman" pitchFamily="18" charset="0"/>
                <a:cs typeface="Times New Roman" pitchFamily="18" charset="0"/>
              </a:rPr>
              <a:t>Phô</a:t>
            </a:r>
            <a:r>
              <a:rPr lang="en-US" sz="2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aseline="0" dirty="0" err="1" smtClean="0"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2800" baseline="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baseline="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aseline="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endParaRPr lang="vi-VN" sz="280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31" name="Text Box 15"/>
          <p:cNvSpPr txBox="1">
            <a:spLocks noChangeArrowheads="1"/>
          </p:cNvSpPr>
          <p:nvPr/>
        </p:nvSpPr>
        <p:spPr bwMode="auto">
          <a:xfrm>
            <a:off x="609600" y="4876800"/>
            <a:ext cx="800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aseline="0" dirty="0">
                <a:latin typeface="VNI Times" pitchFamily="2" charset="0"/>
              </a:rPr>
              <a:t>C. </a:t>
            </a:r>
            <a:r>
              <a:rPr lang="en-US" sz="2800" baseline="0" dirty="0" err="1" smtClean="0"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800" baseline="0" dirty="0" smtClean="0">
                <a:latin typeface="Times New Roman" pitchFamily="18" charset="0"/>
                <a:cs typeface="Times New Roman" pitchFamily="18" charset="0"/>
              </a:rPr>
              <a:t> Long , </a:t>
            </a:r>
            <a:r>
              <a:rPr lang="en-US" sz="2800" baseline="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aseline="0" dirty="0" err="1" smtClean="0"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2800" baseline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aseline="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aseline="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endParaRPr lang="vi-VN" sz="2800" baseline="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50000"/>
              </a:spcBef>
            </a:pPr>
            <a:endParaRPr lang="vi-VN" sz="3200" baseline="0" dirty="0">
              <a:latin typeface="VNI Times" pitchFamily="2" charset="0"/>
            </a:endParaRPr>
          </a:p>
        </p:txBody>
      </p:sp>
      <p:sp>
        <p:nvSpPr>
          <p:cNvPr id="111632" name="Rectangle 16"/>
          <p:cNvSpPr>
            <a:spLocks noChangeArrowheads="1"/>
          </p:cNvSpPr>
          <p:nvPr/>
        </p:nvSpPr>
        <p:spPr bwMode="auto">
          <a:xfrm>
            <a:off x="1371600" y="0"/>
            <a:ext cx="7239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4400" b="1" baseline="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44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4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4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4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4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4400" b="1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33" name="Oval 17"/>
          <p:cNvSpPr>
            <a:spLocks noChangeArrowheads="1"/>
          </p:cNvSpPr>
          <p:nvPr/>
        </p:nvSpPr>
        <p:spPr bwMode="auto">
          <a:xfrm>
            <a:off x="457200" y="3124200"/>
            <a:ext cx="533400" cy="762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11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1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1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1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745" fill="hold"/>
                                        <p:tgtEl>
                                          <p:spTgt spid="1116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620"/>
                </p:tgtEl>
              </p:cMediaNode>
            </p:audio>
          </p:childTnLst>
        </p:cTn>
      </p:par>
    </p:tnLst>
    <p:bldLst>
      <p:bldP spid="111631" grpId="0" build="allAtOnce"/>
      <p:bldP spid="111632" grpId="0" build="p"/>
      <p:bldP spid="11163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0" y="22860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3200" b="1" baseline="0">
                <a:solidFill>
                  <a:srgbClr val="0000FF"/>
                </a:solidFill>
                <a:latin typeface="VNI-Times" pitchFamily="2" charset="0"/>
              </a:rPr>
              <a:t>           A. Nghĩa </a:t>
            </a:r>
            <a:r>
              <a:rPr lang="en-US" sz="3200" b="1" baseline="0">
                <a:solidFill>
                  <a:srgbClr val="0000FF"/>
                </a:solidFill>
                <a:latin typeface="VNi times new roman"/>
              </a:rPr>
              <a:t>quân Tây Sơn làm</a:t>
            </a:r>
            <a:r>
              <a:rPr lang="en-US" sz="3200" b="1" baseline="0">
                <a:solidFill>
                  <a:srgbClr val="0000FF"/>
                </a:solidFill>
                <a:latin typeface="VNI-Times" pitchFamily="2" charset="0"/>
              </a:rPr>
              <a:t> chủ Thăng Long .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609600" y="5334000"/>
            <a:ext cx="7848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3200" b="1" baseline="0">
                <a:solidFill>
                  <a:srgbClr val="0000FF"/>
                </a:solidFill>
                <a:latin typeface="VNI-Times" pitchFamily="2" charset="0"/>
              </a:rPr>
              <a:t>C. Môû ñaàu cho vieäc thoáng nhaát ñaát nöôùc. </a:t>
            </a: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838200" y="533400"/>
            <a:ext cx="8305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baseline="0">
                <a:solidFill>
                  <a:srgbClr val="0033CC"/>
                </a:solidFill>
                <a:latin typeface="VNI-Times" pitchFamily="2" charset="0"/>
              </a:rPr>
              <a:t>Kết quả cuûa vieäc nghóa quaân Taây Sôn tieán ra Thaêng Long laø?</a:t>
            </a: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457200" y="3733800"/>
            <a:ext cx="8458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3200" b="1" baseline="0">
                <a:solidFill>
                  <a:srgbClr val="0000FF"/>
                </a:solidFill>
                <a:latin typeface="VNI-Times" pitchFamily="2" charset="0"/>
              </a:rPr>
              <a:t>B. Nghĩa </a:t>
            </a:r>
            <a:r>
              <a:rPr lang="en-US" sz="3200" b="1" baseline="0">
                <a:solidFill>
                  <a:srgbClr val="0000FF"/>
                </a:solidFill>
                <a:latin typeface="VNi times new roman"/>
              </a:rPr>
              <a:t>quân Tây Sơn làm</a:t>
            </a:r>
            <a:r>
              <a:rPr lang="en-US" sz="3200" b="1" baseline="0">
                <a:solidFill>
                  <a:srgbClr val="0000FF"/>
                </a:solidFill>
                <a:latin typeface="VNI-Times" pitchFamily="2" charset="0"/>
              </a:rPr>
              <a:t> chủ Thăng Long. Mở đầu   cho việc thống nhất đất nước.</a:t>
            </a:r>
          </a:p>
        </p:txBody>
      </p:sp>
      <p:pic>
        <p:nvPicPr>
          <p:cNvPr id="100359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800600" y="6172200"/>
            <a:ext cx="304800" cy="304800"/>
          </a:xfrm>
          <a:prstGeom prst="rect">
            <a:avLst/>
          </a:prstGeom>
          <a:noFill/>
        </p:spPr>
      </p:pic>
      <p:sp>
        <p:nvSpPr>
          <p:cNvPr id="10036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133600" y="0"/>
            <a:ext cx="5867400" cy="6096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/>
              <a:t>Lựa chọn đáp án đúng nhất.</a:t>
            </a:r>
          </a:p>
        </p:txBody>
      </p:sp>
      <p:sp>
        <p:nvSpPr>
          <p:cNvPr id="100366" name="Oval 14"/>
          <p:cNvSpPr>
            <a:spLocks noChangeArrowheads="1"/>
          </p:cNvSpPr>
          <p:nvPr/>
        </p:nvSpPr>
        <p:spPr bwMode="auto">
          <a:xfrm>
            <a:off x="381000" y="3810000"/>
            <a:ext cx="533400" cy="533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0367" name="Picture 15" descr="003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91500" y="4821238"/>
            <a:ext cx="952500" cy="20367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  <p:sndAc>
      <p:stSnd>
        <p:snd r:embed="rId3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745" fill="hold"/>
                                        <p:tgtEl>
                                          <p:spTgt spid="1003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359"/>
                </p:tgtEl>
              </p:cMediaNode>
            </p:audio>
          </p:childTnLst>
        </p:cTn>
      </p:par>
    </p:tnLst>
    <p:bldLst>
      <p:bldP spid="100355" grpId="0"/>
      <p:bldP spid="100357" grpId="0"/>
      <p:bldP spid="10036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Dặn dò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/>
              <a:t>- Về nhà học bài, trả lời các câu hỏi trong sách giáo khoa.</a:t>
            </a:r>
          </a:p>
          <a:p>
            <a:pPr algn="just">
              <a:buFontTx/>
              <a:buNone/>
            </a:pPr>
            <a:r>
              <a:rPr lang="en-US" b="1"/>
              <a:t> -  Đọc và chuẩn bị bài Quang Trung đại phá quân Thanh. (sưu tầm tranh ảnh, bài hát,…)</a:t>
            </a:r>
          </a:p>
          <a:p>
            <a:pPr algn="just">
              <a:buFontTx/>
              <a:buNone/>
            </a:pPr>
            <a:endParaRPr lang="en-US" b="1"/>
          </a:p>
        </p:txBody>
      </p:sp>
      <p:pic>
        <p:nvPicPr>
          <p:cNvPr id="41988" name="Picture 4" descr="67018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5029200"/>
            <a:ext cx="2286000" cy="1828800"/>
          </a:xfrm>
          <a:prstGeom prst="rect">
            <a:avLst/>
          </a:prstGeom>
          <a:noFill/>
        </p:spPr>
      </p:pic>
      <p:pic>
        <p:nvPicPr>
          <p:cNvPr id="41989" name="Picture 5" descr="4B3719F2663C4C139ADBA43FE6AA226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28675" cy="1895475"/>
          </a:xfrm>
          <a:prstGeom prst="rect">
            <a:avLst/>
          </a:prstGeom>
          <a:noFill/>
        </p:spPr>
      </p:pic>
      <p:pic>
        <p:nvPicPr>
          <p:cNvPr id="41990" name="Picture 6" descr="4B3719F2663C4C139ADBA43FE6AA226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6000"/>
            <a:ext cx="828675" cy="2047875"/>
          </a:xfrm>
          <a:prstGeom prst="rect">
            <a:avLst/>
          </a:prstGeom>
          <a:noFill/>
        </p:spPr>
      </p:pic>
      <p:pic>
        <p:nvPicPr>
          <p:cNvPr id="41991" name="Picture 7" descr="4B3719F2663C4C139ADBA43FE6AA226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4962525"/>
            <a:ext cx="685800" cy="1895475"/>
          </a:xfrm>
          <a:prstGeom prst="rect">
            <a:avLst/>
          </a:prstGeom>
          <a:noFill/>
        </p:spPr>
      </p:pic>
      <p:pic>
        <p:nvPicPr>
          <p:cNvPr id="41992" name="Picture 8" descr="4B3719F2663C4C139ADBA43FE6AA226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4400" y="2590800"/>
            <a:ext cx="609600" cy="2047875"/>
          </a:xfrm>
          <a:prstGeom prst="rect">
            <a:avLst/>
          </a:prstGeom>
          <a:noFill/>
        </p:spPr>
      </p:pic>
      <p:pic>
        <p:nvPicPr>
          <p:cNvPr id="41993" name="Picture 9" descr="4B3719F2663C4C139ADBA43FE6AA226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4400" y="0"/>
            <a:ext cx="609600" cy="2514600"/>
          </a:xfrm>
          <a:prstGeom prst="rect">
            <a:avLst/>
          </a:prstGeom>
          <a:noFill/>
        </p:spPr>
      </p:pic>
      <p:pic>
        <p:nvPicPr>
          <p:cNvPr id="41994" name="Picture 10" descr="4B3719F2663C4C139ADBA43FE6AA226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24400"/>
            <a:ext cx="828675" cy="2133600"/>
          </a:xfrm>
          <a:prstGeom prst="rect">
            <a:avLst/>
          </a:prstGeom>
          <a:noFill/>
        </p:spPr>
      </p:pic>
      <p:pic>
        <p:nvPicPr>
          <p:cNvPr id="41995" name="Picture 11" descr="CANDLE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5759450"/>
            <a:ext cx="19812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66" name="Picture 14" descr="ff9f596c22ab7a29e3d9238e0515eeb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</p:spPr>
      </p:pic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3124200"/>
            <a:ext cx="464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5400" baseline="0">
                <a:solidFill>
                  <a:srgbClr val="0000FF"/>
                </a:solidFill>
                <a:latin typeface="VNI-Times" pitchFamily="2" charset="0"/>
              </a:rPr>
              <a:t>A.5-12-1990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304800" y="1371600"/>
            <a:ext cx="838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aseline="0" dirty="0" err="1">
                <a:solidFill>
                  <a:srgbClr val="0033CC"/>
                </a:solidFill>
                <a:latin typeface="VNi times new roman"/>
              </a:rPr>
              <a:t>Câu</a:t>
            </a:r>
            <a:r>
              <a:rPr lang="en-US" sz="4000" baseline="0" dirty="0">
                <a:solidFill>
                  <a:srgbClr val="0033CC"/>
                </a:solidFill>
                <a:latin typeface="VNi times new roman"/>
              </a:rPr>
              <a:t> </a:t>
            </a:r>
            <a:r>
              <a:rPr lang="en-US" sz="4000" baseline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2:Phố </a:t>
            </a:r>
            <a:r>
              <a:rPr lang="en-US" sz="4000" baseline="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4000" baseline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aseline="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aseline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4000" baseline="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aseline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aseline="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Unesco</a:t>
            </a:r>
            <a:r>
              <a:rPr lang="en-US" sz="4000" baseline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aseline="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aseline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aseline="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aseline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aseline="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aseline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aseline="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4000" baseline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aseline="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baseline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aseline="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aseline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aseline="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000" baseline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aseline="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aseline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aseline="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aseline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aseline="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aseline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baseline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759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124200" y="5638800"/>
            <a:ext cx="304800" cy="304800"/>
          </a:xfrm>
          <a:prstGeom prst="rect">
            <a:avLst/>
          </a:prstGeom>
          <a:noFill/>
        </p:spPr>
      </p:pic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0" y="5257800"/>
            <a:ext cx="464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3200" baseline="0">
                <a:solidFill>
                  <a:srgbClr val="0000FF"/>
                </a:solidFill>
                <a:latin typeface="VNI-Times" pitchFamily="2" charset="0"/>
              </a:rPr>
              <a:t>	</a:t>
            </a:r>
            <a:r>
              <a:rPr lang="en-US" sz="5400" baseline="0">
                <a:solidFill>
                  <a:srgbClr val="0000FF"/>
                </a:solidFill>
                <a:latin typeface="VNI-Times" pitchFamily="2" charset="0"/>
              </a:rPr>
              <a:t>C</a:t>
            </a:r>
            <a:r>
              <a:rPr lang="en-US" sz="5400" baseline="0">
                <a:solidFill>
                  <a:srgbClr val="0033CC"/>
                </a:solidFill>
                <a:latin typeface="VNI-Times" pitchFamily="2" charset="0"/>
              </a:rPr>
              <a:t>. 12. 5.1999</a:t>
            </a:r>
          </a:p>
        </p:txBody>
      </p:sp>
      <p:pic>
        <p:nvPicPr>
          <p:cNvPr id="74765" name="Picture 13" descr="image_gallery%3Fimg_id%3D86004%26t%3D1252482216797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37113" y="2819400"/>
            <a:ext cx="4002087" cy="3429000"/>
          </a:xfrm>
          <a:prstGeom prst="rect">
            <a:avLst/>
          </a:prstGeom>
          <a:noFill/>
        </p:spPr>
      </p:pic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0" y="4114800"/>
            <a:ext cx="464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3200" baseline="0">
                <a:solidFill>
                  <a:srgbClr val="0000FF"/>
                </a:solidFill>
                <a:latin typeface="VNI-Times" pitchFamily="2" charset="0"/>
              </a:rPr>
              <a:t>	</a:t>
            </a:r>
            <a:r>
              <a:rPr lang="en-US" sz="5400" baseline="0">
                <a:solidFill>
                  <a:srgbClr val="0000FF"/>
                </a:solidFill>
                <a:latin typeface="VNI-Times" pitchFamily="2" charset="0"/>
              </a:rPr>
              <a:t>B</a:t>
            </a:r>
            <a:r>
              <a:rPr lang="en-US" sz="5400" baseline="0">
                <a:solidFill>
                  <a:srgbClr val="0033CC"/>
                </a:solidFill>
                <a:latin typeface="VNI-Times" pitchFamily="2" charset="0"/>
              </a:rPr>
              <a:t>.5.12.1999</a:t>
            </a:r>
          </a:p>
        </p:txBody>
      </p:sp>
      <p:sp>
        <p:nvSpPr>
          <p:cNvPr id="74768" name="Rectangle 16"/>
          <p:cNvSpPr>
            <a:spLocks noChangeArrowheads="1"/>
          </p:cNvSpPr>
          <p:nvPr/>
        </p:nvSpPr>
        <p:spPr bwMode="auto">
          <a:xfrm>
            <a:off x="1066800" y="0"/>
            <a:ext cx="7239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4400" b="1" baseline="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44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4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4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4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4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4400" b="1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69" name="Oval 17"/>
          <p:cNvSpPr>
            <a:spLocks noChangeArrowheads="1"/>
          </p:cNvSpPr>
          <p:nvPr/>
        </p:nvSpPr>
        <p:spPr bwMode="auto">
          <a:xfrm>
            <a:off x="304800" y="4191000"/>
            <a:ext cx="685800" cy="838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plus/>
    <p:sndAc>
      <p:stSnd>
        <p:snd r:embed="rId3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4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745" fill="hold"/>
                                        <p:tgtEl>
                                          <p:spTgt spid="747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759"/>
                </p:tgtEl>
              </p:cMediaNode>
            </p:audio>
          </p:childTnLst>
        </p:cTn>
      </p:par>
    </p:tnLst>
    <p:bldLst>
      <p:bldP spid="74755" grpId="0"/>
      <p:bldP spid="74757" grpId="0"/>
      <p:bldP spid="74768" grpId="0" build="p"/>
      <p:bldP spid="747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9b801f77e4c2af8ed017055554a752d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0902" name="WordArt 6"/>
          <p:cNvSpPr>
            <a:spLocks noChangeArrowheads="1" noChangeShapeType="1" noTextEdit="1"/>
          </p:cNvSpPr>
          <p:nvPr/>
        </p:nvSpPr>
        <p:spPr bwMode="auto">
          <a:xfrm>
            <a:off x="2438400" y="2362200"/>
            <a:ext cx="4314825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60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Đọc nội dung </a:t>
            </a:r>
          </a:p>
          <a:p>
            <a:r>
              <a:rPr lang="en-US" sz="60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cần ghi nhớ</a:t>
            </a: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304800" y="990600"/>
            <a:ext cx="88392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r>
              <a:rPr lang="vi-VN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0033"/>
                </a:solidFill>
                <a:latin typeface="Arial Unicode MS"/>
                <a:ea typeface="Arial Unicode MS"/>
                <a:cs typeface="Arial Unicode MS"/>
              </a:rPr>
              <a:t>NGHĨA  QUÂN  TÂY  SƠN  </a:t>
            </a:r>
          </a:p>
          <a:p>
            <a:r>
              <a:rPr lang="vi-VN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0033"/>
                </a:solidFill>
                <a:latin typeface="Arial Unicode MS"/>
                <a:ea typeface="Arial Unicode MS"/>
                <a:cs typeface="Arial Unicode MS"/>
              </a:rPr>
              <a:t>TIẾN  RA  THĂNG  LONG </a:t>
            </a:r>
          </a:p>
          <a:p>
            <a:r>
              <a:rPr lang="vi-VN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0033"/>
                </a:solidFill>
                <a:latin typeface="Arial Unicode MS"/>
                <a:ea typeface="Arial Unicode MS"/>
                <a:cs typeface="Arial Unicode MS"/>
              </a:rPr>
              <a:t>NĂM  1786  </a:t>
            </a:r>
            <a:endParaRPr lang="en-US" sz="3600" b="1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990033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3048000" y="0"/>
            <a:ext cx="2819400" cy="76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107763" dir="18900000" algn="ctr" rotWithShape="0">
                    <a:srgbClr val="9999FF">
                      <a:alpha val="5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LỊCH  SỬ  LỚP  4 </a:t>
            </a:r>
          </a:p>
        </p:txBody>
      </p:sp>
      <p:pic>
        <p:nvPicPr>
          <p:cNvPr id="8214" name="Picture 22" descr="Qtrung7608-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733675"/>
            <a:ext cx="5181600" cy="4124325"/>
          </a:xfrm>
          <a:prstGeom prst="rect">
            <a:avLst/>
          </a:prstGeom>
          <a:noFill/>
        </p:spPr>
      </p:pic>
      <p:pic>
        <p:nvPicPr>
          <p:cNvPr id="8215" name="Picture 23" descr="vuaquangtrung2_viv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43200"/>
            <a:ext cx="3962400" cy="41148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4" grpId="1" animBg="1"/>
      <p:bldP spid="8195" grpId="0" animBg="1"/>
      <p:bldP spid="819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WordArt 3"/>
          <p:cNvSpPr>
            <a:spLocks noChangeArrowheads="1" noChangeShapeType="1" noTextEdit="1"/>
          </p:cNvSpPr>
          <p:nvPr/>
        </p:nvSpPr>
        <p:spPr bwMode="auto">
          <a:xfrm>
            <a:off x="990600" y="0"/>
            <a:ext cx="78486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990033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VNI-Cooper"/>
            </a:endParaRPr>
          </a:p>
          <a:p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990033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Cooper"/>
              </a:rPr>
              <a:t>NGHÓA QUAÂN TAÂY SÔN </a:t>
            </a:r>
          </a:p>
          <a:p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990033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Cooper"/>
              </a:rPr>
              <a:t>TIEÁN RA THAÊNG LONG</a:t>
            </a: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AN Border 03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1000" y="-285750"/>
            <a:ext cx="9525000" cy="7143750"/>
          </a:xfrm>
          <a:prstGeom prst="rect">
            <a:avLst/>
          </a:prstGeom>
          <a:noFill/>
        </p:spPr>
      </p:pic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609600" y="685800"/>
            <a:ext cx="38100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107763" dir="18900000" algn="ctr" rotWithShape="0">
                    <a:srgbClr val="9999FF">
                      <a:alpha val="5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HOẠT  ĐỘNG  1    </a:t>
            </a:r>
          </a:p>
        </p:txBody>
      </p:sp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838200" y="1981200"/>
            <a:ext cx="7848600" cy="4114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r>
              <a:rPr lang="en-US" sz="3600" b="1" kern="10" dirty="0" err="1" smtClean="0">
                <a:ln w="571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CC"/>
                </a:solidFill>
              </a:rPr>
              <a:t>Sự</a:t>
            </a:r>
            <a:r>
              <a:rPr lang="en-US" sz="3600" b="1" kern="10" baseline="0" dirty="0" smtClean="0">
                <a:ln w="571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CC"/>
                </a:solidFill>
              </a:rPr>
              <a:t> </a:t>
            </a:r>
            <a:r>
              <a:rPr lang="en-US" sz="3600" b="1" kern="10" baseline="0" dirty="0" err="1" smtClean="0">
                <a:ln w="571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CC"/>
                </a:solidFill>
              </a:rPr>
              <a:t>hình</a:t>
            </a:r>
            <a:r>
              <a:rPr lang="en-US" sz="3600" b="1" kern="10" baseline="0" dirty="0" smtClean="0">
                <a:ln w="571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CC"/>
                </a:solidFill>
              </a:rPr>
              <a:t> </a:t>
            </a:r>
            <a:r>
              <a:rPr lang="en-US" sz="3600" b="1" kern="10" baseline="0" dirty="0" err="1" smtClean="0">
                <a:ln w="571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CC"/>
                </a:solidFill>
              </a:rPr>
              <a:t>thành</a:t>
            </a:r>
            <a:r>
              <a:rPr lang="en-US" sz="3600" b="1" kern="10" baseline="0" dirty="0" smtClean="0">
                <a:ln w="571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CC"/>
                </a:solidFill>
              </a:rPr>
              <a:t> </a:t>
            </a:r>
            <a:r>
              <a:rPr lang="en-US" sz="3600" b="1" kern="10" baseline="0" dirty="0" err="1" smtClean="0">
                <a:ln w="571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CC"/>
                </a:solidFill>
              </a:rPr>
              <a:t>và</a:t>
            </a:r>
            <a:r>
              <a:rPr lang="en-US" sz="3600" b="1" kern="10" baseline="0" dirty="0" smtClean="0">
                <a:ln w="571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CC"/>
                </a:solidFill>
              </a:rPr>
              <a:t> </a:t>
            </a:r>
            <a:r>
              <a:rPr lang="en-US" sz="3600" b="1" kern="10" baseline="0" dirty="0" err="1" smtClean="0">
                <a:ln w="571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CC"/>
                </a:solidFill>
              </a:rPr>
              <a:t>phát</a:t>
            </a:r>
            <a:r>
              <a:rPr lang="en-US" sz="3600" b="1" kern="10" baseline="0" dirty="0" smtClean="0">
                <a:ln w="571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CC"/>
                </a:solidFill>
              </a:rPr>
              <a:t> </a:t>
            </a:r>
            <a:r>
              <a:rPr lang="en-US" sz="3600" b="1" kern="10" baseline="0" dirty="0" err="1" smtClean="0">
                <a:ln w="571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CC"/>
                </a:solidFill>
              </a:rPr>
              <a:t>triển</a:t>
            </a:r>
            <a:r>
              <a:rPr lang="en-US" sz="3600" b="1" kern="10" baseline="0" dirty="0" smtClean="0">
                <a:ln w="571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CC"/>
                </a:solidFill>
              </a:rPr>
              <a:t> </a:t>
            </a:r>
            <a:r>
              <a:rPr lang="en-US" sz="3600" b="1" kern="10" baseline="0" dirty="0" err="1" smtClean="0">
                <a:ln w="571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CC"/>
                </a:solidFill>
              </a:rPr>
              <a:t>của</a:t>
            </a:r>
            <a:r>
              <a:rPr lang="en-US" sz="3600" b="1" kern="10" baseline="0" dirty="0" smtClean="0">
                <a:ln w="571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CC"/>
                </a:solidFill>
              </a:rPr>
              <a:t> </a:t>
            </a:r>
          </a:p>
          <a:p>
            <a:r>
              <a:rPr lang="en-US" sz="3600" b="1" kern="10" baseline="0" dirty="0" err="1" smtClean="0">
                <a:ln w="571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CC"/>
                </a:solidFill>
              </a:rPr>
              <a:t>nghĩa</a:t>
            </a:r>
            <a:r>
              <a:rPr lang="en-US" sz="3600" b="1" kern="10" baseline="0" dirty="0" smtClean="0">
                <a:ln w="571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CC"/>
                </a:solidFill>
              </a:rPr>
              <a:t> </a:t>
            </a:r>
            <a:r>
              <a:rPr lang="en-US" sz="3600" b="1" kern="10" baseline="0" dirty="0" err="1" smtClean="0">
                <a:ln w="571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CC"/>
                </a:solidFill>
              </a:rPr>
              <a:t>quân</a:t>
            </a:r>
            <a:r>
              <a:rPr lang="en-US" sz="3600" b="1" kern="10" baseline="0" dirty="0" smtClean="0">
                <a:ln w="571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CC"/>
                </a:solidFill>
              </a:rPr>
              <a:t> </a:t>
            </a:r>
            <a:r>
              <a:rPr lang="en-US" sz="3600" b="1" kern="10" baseline="0" dirty="0" err="1" smtClean="0">
                <a:ln w="571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CC"/>
                </a:solidFill>
              </a:rPr>
              <a:t>Tây</a:t>
            </a:r>
            <a:r>
              <a:rPr lang="en-US" sz="3600" b="1" kern="10" baseline="0" dirty="0" smtClean="0">
                <a:ln w="571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CC"/>
                </a:solidFill>
              </a:rPr>
              <a:t> </a:t>
            </a:r>
            <a:r>
              <a:rPr lang="en-US" sz="3600" b="1" kern="10" baseline="0" dirty="0" err="1" smtClean="0">
                <a:ln w="571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CC"/>
                </a:solidFill>
              </a:rPr>
              <a:t>Sơn</a:t>
            </a:r>
            <a:endParaRPr lang="en-US" sz="3600" b="1" kern="10" dirty="0">
              <a:ln w="57150">
                <a:solidFill>
                  <a:schemeClr val="tx1"/>
                </a:solidFill>
                <a:round/>
                <a:headEnd/>
                <a:tailEnd/>
              </a:ln>
              <a:solidFill>
                <a:srgbClr val="0033CC"/>
              </a:solidFill>
              <a:latin typeface="VNI-Souvir"/>
            </a:endParaRPr>
          </a:p>
        </p:txBody>
      </p:sp>
    </p:spTree>
  </p:cSld>
  <p:clrMapOvr>
    <a:masterClrMapping/>
  </p:clrMapOvr>
  <p:transition>
    <p:checker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4" grpId="1" animBg="1"/>
      <p:bldP spid="13315" grpId="0" animBg="1"/>
      <p:bldP spid="133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3505200" cy="1143000"/>
          </a:xfrm>
        </p:spPr>
        <p:txBody>
          <a:bodyPr/>
          <a:lstStyle/>
          <a:p>
            <a:pPr algn="l"/>
            <a:r>
              <a:rPr lang="en-US"/>
              <a:t> 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609600"/>
            <a:ext cx="4038600" cy="5516563"/>
          </a:xfrm>
        </p:spPr>
        <p:txBody>
          <a:bodyPr/>
          <a:lstStyle/>
          <a:p>
            <a:endParaRPr lang="vi-VN" sz="2400"/>
          </a:p>
        </p:txBody>
      </p:sp>
      <p:pic>
        <p:nvPicPr>
          <p:cNvPr id="82949" name="Picture 5" descr="luoc_do_khoi_nghia_nong_dan_tay_son_4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609600"/>
            <a:ext cx="4953000" cy="5562600"/>
          </a:xfrm>
          <a:prstGeom prst="rect">
            <a:avLst/>
          </a:prstGeom>
          <a:noFill/>
        </p:spPr>
      </p:pic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4572000" y="6067425"/>
            <a:ext cx="34448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baseline="0">
                <a:solidFill>
                  <a:srgbClr val="000099"/>
                </a:solidFill>
              </a:rPr>
              <a:t>LƯỢC ĐỒ CĂN CỨ ĐỊA CỦA QUÂN TÂY SƠN</a:t>
            </a:r>
          </a:p>
        </p:txBody>
      </p:sp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772&quot;&gt;&lt;/object&gt;&lt;object type=&quot;2&quot; unique_id=&quot;10773&quot;&gt;&lt;object type=&quot;3&quot; unique_id=&quot;10775&quot;&gt;&lt;property id=&quot;20148&quot; value=&quot;5&quot;/&gt;&lt;property id=&quot;20300&quot; value=&quot;Slide 2&quot;/&gt;&lt;property id=&quot;20307&quot; value=&quot;311&quot;/&gt;&lt;/object&gt;&lt;object type=&quot;3&quot; unique_id=&quot;10776&quot;&gt;&lt;property id=&quot;20148&quot; value=&quot;5&quot;/&gt;&lt;property id=&quot;20300&quot; value=&quot;Slide 3&quot;/&gt;&lt;property id=&quot;20307&quot; value=&quot;342&quot;/&gt;&lt;/object&gt;&lt;object type=&quot;3&quot; unique_id=&quot;10777&quot;&gt;&lt;property id=&quot;20148&quot; value=&quot;5&quot;/&gt;&lt;property id=&quot;20300&quot; value=&quot;Slide 4&quot;/&gt;&lt;property id=&quot;20307&quot; value=&quot;314&quot;/&gt;&lt;/object&gt;&lt;object type=&quot;3&quot; unique_id=&quot;10778&quot;&gt;&lt;property id=&quot;20148&quot; value=&quot;5&quot;/&gt;&lt;property id=&quot;20300&quot; value=&quot;Slide 5&quot;/&gt;&lt;property id=&quot;20307&quot; value=&quot;319&quot;/&gt;&lt;/object&gt;&lt;object type=&quot;3&quot; unique_id=&quot;10779&quot;&gt;&lt;property id=&quot;20148&quot; value=&quot;5&quot;/&gt;&lt;property id=&quot;20300&quot; value=&quot;Slide 7&quot;/&gt;&lt;property id=&quot;20307&quot; value=&quot;338&quot;/&gt;&lt;/object&gt;&lt;object type=&quot;3&quot; unique_id=&quot;10780&quot;&gt;&lt;property id=&quot;20148&quot; value=&quot;5&quot;/&gt;&lt;property id=&quot;20300&quot; value=&quot;Slide 8&quot;/&gt;&lt;property id=&quot;20307&quot; value=&quot;267&quot;/&gt;&lt;/object&gt;&lt;object type=&quot;3&quot; unique_id=&quot;10781&quot;&gt;&lt;property id=&quot;20148&quot; value=&quot;5&quot;/&gt;&lt;property id=&quot;20300&quot; value=&quot;Slide 9 - &amp;quot; &amp;quot;&quot;/&gt;&lt;property id=&quot;20307&quot; value=&quot;320&quot;/&gt;&lt;/object&gt;&lt;object type=&quot;3&quot; unique_id=&quot;10782&quot;&gt;&lt;property id=&quot;20148&quot; value=&quot;5&quot;/&gt;&lt;property id=&quot;20300&quot; value=&quot;Slide 10&quot;/&gt;&lt;property id=&quot;20307&quot; value=&quot;371&quot;/&gt;&lt;/object&gt;&lt;object type=&quot;3&quot; unique_id=&quot;10783&quot;&gt;&lt;property id=&quot;20148&quot; value=&quot;5&quot;/&gt;&lt;property id=&quot;20300&quot; value=&quot;Slide 11&quot;/&gt;&lt;property id=&quot;20307&quot; value=&quot;368&quot;/&gt;&lt;/object&gt;&lt;object type=&quot;3&quot; unique_id=&quot;10784&quot;&gt;&lt;property id=&quot;20148&quot; value=&quot;5&quot;/&gt;&lt;property id=&quot;20300&quot; value=&quot;Slide 12&quot;/&gt;&lt;property id=&quot;20307&quot; value=&quot;359&quot;/&gt;&lt;/object&gt;&lt;object type=&quot;3&quot; unique_id=&quot;10785&quot;&gt;&lt;property id=&quot;20148&quot; value=&quot;5&quot;/&gt;&lt;property id=&quot;20300&quot; value=&quot;Slide 13&quot;/&gt;&lt;property id=&quot;20307&quot; value=&quot;367&quot;/&gt;&lt;/object&gt;&lt;object type=&quot;3&quot; unique_id=&quot;10786&quot;&gt;&lt;property id=&quot;20148&quot; value=&quot;5&quot;/&gt;&lt;property id=&quot;20300&quot; value=&quot;Slide 14&quot;/&gt;&lt;property id=&quot;20307&quot; value=&quot;313&quot;/&gt;&lt;/object&gt;&lt;object type=&quot;3&quot; unique_id=&quot;10787&quot;&gt;&lt;property id=&quot;20148&quot; value=&quot;5&quot;/&gt;&lt;property id=&quot;20300&quot; value=&quot;Slide 15 - &amp;quot;THẢO LUẬN NHÓM 4&amp;quot;&quot;/&gt;&lt;property id=&quot;20307&quot; value=&quot;271&quot;/&gt;&lt;/object&gt;&lt;object type=&quot;3&quot; unique_id=&quot;10788&quot;&gt;&lt;property id=&quot;20148&quot; value=&quot;5&quot;/&gt;&lt;property id=&quot;20300&quot; value=&quot;Slide 16&quot;/&gt;&lt;property id=&quot;20307&quot; value=&quot;325&quot;/&gt;&lt;/object&gt;&lt;object type=&quot;3&quot; unique_id=&quot;10789&quot;&gt;&lt;property id=&quot;20148&quot; value=&quot;5&quot;/&gt;&lt;property id=&quot;20300&quot; value=&quot;Slide 17&quot;/&gt;&lt;property id=&quot;20307&quot; value=&quot;370&quot;/&gt;&lt;/object&gt;&lt;object type=&quot;3&quot; unique_id=&quot;10790&quot;&gt;&lt;property id=&quot;20148&quot; value=&quot;5&quot;/&gt;&lt;property id=&quot;20300&quot; value=&quot;Slide 18&quot;/&gt;&lt;property id=&quot;20307&quot; value=&quot;270&quot;/&gt;&lt;/object&gt;&lt;object type=&quot;3&quot; unique_id=&quot;10791&quot;&gt;&lt;property id=&quot;20148&quot; value=&quot;5&quot;/&gt;&lt;property id=&quot;20300&quot; value=&quot;Slide 19&quot;/&gt;&lt;property id=&quot;20307&quot; value=&quot;302&quot;/&gt;&lt;/object&gt;&lt;object type=&quot;3&quot; unique_id=&quot;10792&quot;&gt;&lt;property id=&quot;20148&quot; value=&quot;5&quot;/&gt;&lt;property id=&quot;20300&quot; value=&quot;Slide 20&quot;/&gt;&lt;property id=&quot;20307&quot; value=&quot;326&quot;/&gt;&lt;/object&gt;&lt;object type=&quot;3&quot; unique_id=&quot;10793&quot;&gt;&lt;property id=&quot;20148&quot; value=&quot;5&quot;/&gt;&lt;property id=&quot;20300&quot; value=&quot;Slide 21&quot;/&gt;&lt;property id=&quot;20307&quot; value=&quot;347&quot;/&gt;&lt;/object&gt;&lt;object type=&quot;3&quot; unique_id=&quot;10794&quot;&gt;&lt;property id=&quot;20148&quot; value=&quot;5&quot;/&gt;&lt;property id=&quot;20300&quot; value=&quot;Slide 22&quot;/&gt;&lt;property id=&quot;20307&quot; value=&quot;333&quot;/&gt;&lt;/object&gt;&lt;object type=&quot;3&quot; unique_id=&quot;10795&quot;&gt;&lt;property id=&quot;20148&quot; value=&quot;5&quot;/&gt;&lt;property id=&quot;20300&quot; value=&quot;Slide 23&quot;/&gt;&lt;property id=&quot;20307&quot; value=&quot;361&quot;/&gt;&lt;/object&gt;&lt;object type=&quot;3&quot; unique_id=&quot;10796&quot;&gt;&lt;property id=&quot;20148&quot; value=&quot;5&quot;/&gt;&lt;property id=&quot;20300&quot; value=&quot;Slide 24&quot;/&gt;&lt;property id=&quot;20307&quot; value=&quot;364&quot;/&gt;&lt;/object&gt;&lt;object type=&quot;3&quot; unique_id=&quot;10797&quot;&gt;&lt;property id=&quot;20148&quot; value=&quot;5&quot;/&gt;&lt;property id=&quot;20300&quot; value=&quot;Slide 25&quot;/&gt;&lt;property id=&quot;20307&quot; value=&quot;365&quot;/&gt;&lt;/object&gt;&lt;object type=&quot;3&quot; unique_id=&quot;10798&quot;&gt;&lt;property id=&quot;20148&quot; value=&quot;5&quot;/&gt;&lt;property id=&quot;20300&quot; value=&quot;Slide 26&quot;/&gt;&lt;property id=&quot;20307&quot; value=&quot;334&quot;/&gt;&lt;/object&gt;&lt;object type=&quot;3&quot; unique_id=&quot;10799&quot;&gt;&lt;property id=&quot;20148&quot; value=&quot;5&quot;/&gt;&lt;property id=&quot;20300&quot; value=&quot;Slide 27&quot;/&gt;&lt;property id=&quot;20307&quot; value=&quot;316&quot;/&gt;&lt;/object&gt;&lt;object type=&quot;3&quot; unique_id=&quot;10800&quot;&gt;&lt;property id=&quot;20148&quot; value=&quot;5&quot;/&gt;&lt;property id=&quot;20300&quot; value=&quot;Slide 28&quot;/&gt;&lt;property id=&quot;20307&quot; value=&quot;356&quot;/&gt;&lt;/object&gt;&lt;object type=&quot;3&quot; unique_id=&quot;10801&quot;&gt;&lt;property id=&quot;20148&quot; value=&quot;5&quot;/&gt;&lt;property id=&quot;20300&quot; value=&quot;Slide 29&quot;/&gt;&lt;property id=&quot;20307&quot; value=&quot;357&quot;/&gt;&lt;/object&gt;&lt;object type=&quot;3&quot; unique_id=&quot;10802&quot;&gt;&lt;property id=&quot;20148&quot; value=&quot;5&quot;/&gt;&lt;property id=&quot;20300&quot; value=&quot;Slide 30&quot;/&gt;&lt;property id=&quot;20307&quot; value=&quot;335&quot;/&gt;&lt;/object&gt;&lt;object type=&quot;3&quot; unique_id=&quot;10803&quot;&gt;&lt;property id=&quot;20148&quot; value=&quot;5&quot;/&gt;&lt;property id=&quot;20300&quot; value=&quot;Slide 31 - &amp;quot;Dặn dò&amp;quot;&quot;/&gt;&lt;property id=&quot;20307&quot; value=&quot;289&quot;/&gt;&lt;/object&gt;&lt;object type=&quot;3&quot; unique_id=&quot;10964&quot;&gt;&lt;property id=&quot;20148&quot; value=&quot;5&quot;/&gt;&lt;property id=&quot;20300&quot; value=&quot;Slide 1&quot;/&gt;&lt;property id=&quot;20307&quot; value=&quot;372&quot;/&gt;&lt;/object&gt;&lt;object type=&quot;3&quot; unique_id=&quot;11064&quot;&gt;&lt;property id=&quot;20148&quot; value=&quot;5&quot;/&gt;&lt;property id=&quot;20300&quot; value=&quot;Slide 6&quot;/&gt;&lt;property id=&quot;20307&quot; value=&quot;3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3287</TotalTime>
  <Words>695</Words>
  <Application>Microsoft Office PowerPoint</Application>
  <PresentationFormat>On-screen Show (4:3)</PresentationFormat>
  <Paragraphs>124</Paragraphs>
  <Slides>31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VNI Times</vt:lpstr>
      <vt:lpstr>VNI-Times</vt:lpstr>
      <vt:lpstr>VNi times new roman</vt:lpstr>
      <vt:lpstr>BatangChe</vt:lpstr>
      <vt:lpstr>VNi times 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 </vt:lpstr>
      <vt:lpstr>Slide 10</vt:lpstr>
      <vt:lpstr>Slide 11</vt:lpstr>
      <vt:lpstr>Slide 12</vt:lpstr>
      <vt:lpstr>Slide 13</vt:lpstr>
      <vt:lpstr>Slide 14</vt:lpstr>
      <vt:lpstr>THẢO LUẬN NHÓM 4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Dặn dò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AutoBVT</cp:lastModifiedBy>
  <cp:revision>120</cp:revision>
  <dcterms:created xsi:type="dcterms:W3CDTF">2007-06-14T00:05:09Z</dcterms:created>
  <dcterms:modified xsi:type="dcterms:W3CDTF">2016-03-15T07:36:54Z</dcterms:modified>
</cp:coreProperties>
</file>